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4004" r:id="rId1"/>
  </p:sldMasterIdLst>
  <p:sldIdLst>
    <p:sldId id="315" r:id="rId2"/>
    <p:sldId id="316" r:id="rId3"/>
    <p:sldId id="318" r:id="rId4"/>
    <p:sldId id="319" r:id="rId5"/>
    <p:sldId id="320" r:id="rId6"/>
    <p:sldId id="321" r:id="rId7"/>
    <p:sldId id="322" r:id="rId8"/>
    <p:sldId id="323" r:id="rId9"/>
    <p:sldId id="324" r:id="rId10"/>
    <p:sldId id="325" r:id="rId11"/>
    <p:sldId id="326" r:id="rId12"/>
    <p:sldId id="327" r:id="rId13"/>
    <p:sldId id="328" r:id="rId14"/>
    <p:sldId id="329" r:id="rId15"/>
    <p:sldId id="330" r:id="rId16"/>
    <p:sldId id="332" r:id="rId17"/>
    <p:sldId id="333" r:id="rId18"/>
    <p:sldId id="334" r:id="rId19"/>
    <p:sldId id="335" r:id="rId20"/>
    <p:sldId id="336" r:id="rId21"/>
    <p:sldId id="33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87941"/>
    <a:srgbClr val="0AFFFF"/>
    <a:srgbClr val="CC4657"/>
    <a:srgbClr val="0BE41F"/>
    <a:srgbClr val="9E7800"/>
    <a:srgbClr val="79D2E7"/>
    <a:srgbClr val="87D9C6"/>
    <a:srgbClr val="B3D463"/>
    <a:srgbClr val="FFFFFF"/>
    <a:srgbClr val="E4E49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8548" autoAdjust="0"/>
    <p:restoredTop sz="94660"/>
  </p:normalViewPr>
  <p:slideViewPr>
    <p:cSldViewPr snapToGrid="0">
      <p:cViewPr varScale="1">
        <p:scale>
          <a:sx n="86" d="100"/>
          <a:sy n="86" d="100"/>
        </p:scale>
        <p:origin x="398" y="72"/>
      </p:cViewPr>
      <p:guideLst/>
    </p:cSldViewPr>
  </p:slideViewPr>
  <p:notesTextViewPr>
    <p:cViewPr>
      <p:scale>
        <a:sx n="1" d="1"/>
        <a:sy n="1" d="1"/>
      </p:scale>
      <p:origin x="0" y="0"/>
    </p:cViewPr>
  </p:notesTextViewPr>
  <p:sorterViewPr>
    <p:cViewPr>
      <p:scale>
        <a:sx n="100" d="100"/>
        <a:sy n="100" d="100"/>
      </p:scale>
      <p:origin x="0" y="-4622"/>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370693" y="1769540"/>
            <a:ext cx="9440034" cy="1828801"/>
          </a:xfrm>
        </p:spPr>
        <p:txBody>
          <a:bodyPr anchor="b">
            <a:normAutofit/>
          </a:bodyPr>
          <a:lstStyle>
            <a:lvl1pPr algn="ctr">
              <a:defRPr sz="5400"/>
            </a:lvl1pPr>
          </a:lstStyle>
          <a:p>
            <a:r>
              <a:rPr lang="en-US"/>
              <a:t>Click to edit Master title style</a:t>
            </a:r>
            <a:endParaRPr lang="en-US" dirty="0"/>
          </a:p>
        </p:txBody>
      </p:sp>
      <p:sp>
        <p:nvSpPr>
          <p:cNvPr id="3" name="Subtitle 2"/>
          <p:cNvSpPr>
            <a:spLocks noGrp="1"/>
          </p:cNvSpPr>
          <p:nvPr>
            <p:ph type="subTitle" idx="1"/>
          </p:nvPr>
        </p:nvSpPr>
        <p:spPr>
          <a:xfrm>
            <a:off x="1370693" y="3598339"/>
            <a:ext cx="9440034" cy="1049867"/>
          </a:xfrm>
        </p:spPr>
        <p:txBody>
          <a:bodyPr anchor="t"/>
          <a:lstStyle>
            <a:lvl1pPr marL="0" indent="0" algn="ctr">
              <a:buNone/>
              <a:defRPr>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9698009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16" name="Picture 15" descr="Slate-V2-HD-pano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13883" y="547807"/>
            <a:ext cx="10141799" cy="3816806"/>
          </a:xfrm>
          <a:prstGeom prst="rect">
            <a:avLst/>
          </a:prstGeom>
        </p:spPr>
      </p:pic>
      <p:sp>
        <p:nvSpPr>
          <p:cNvPr id="2" name="Title 1"/>
          <p:cNvSpPr>
            <a:spLocks noGrp="1"/>
          </p:cNvSpPr>
          <p:nvPr>
            <p:ph type="title"/>
          </p:nvPr>
        </p:nvSpPr>
        <p:spPr>
          <a:xfrm>
            <a:off x="913806" y="4565255"/>
            <a:ext cx="10355326" cy="543472"/>
          </a:xfrm>
        </p:spPr>
        <p:txBody>
          <a:bodyPr anchor="b">
            <a:normAutofit/>
          </a:bodyPr>
          <a:lstStyle>
            <a:lvl1pPr algn="ctr">
              <a:defRPr sz="2800"/>
            </a:lvl1pPr>
          </a:lstStyle>
          <a:p>
            <a:r>
              <a:rPr lang="en-US"/>
              <a:t>Click to edit Master title style</a:t>
            </a:r>
            <a:endParaRPr lang="en-US" dirty="0"/>
          </a:p>
        </p:txBody>
      </p:sp>
      <p:sp>
        <p:nvSpPr>
          <p:cNvPr id="3" name="Picture Placeholder 2"/>
          <p:cNvSpPr>
            <a:spLocks noGrp="1" noChangeAspect="1"/>
          </p:cNvSpPr>
          <p:nvPr>
            <p:ph type="pic" idx="1"/>
          </p:nvPr>
        </p:nvSpPr>
        <p:spPr>
          <a:xfrm>
            <a:off x="1169349" y="695009"/>
            <a:ext cx="9845346" cy="3525671"/>
          </a:xfrm>
          <a:effectLst>
            <a:outerShdw blurRad="38100" dist="25400" dir="4440000">
              <a:srgbClr val="000000">
                <a:alpha val="36000"/>
              </a:srgbClr>
            </a:outerShdw>
          </a:effectLst>
        </p:spPr>
        <p:txBody>
          <a:bodyPr anchor="t">
            <a:normAutofit/>
          </a:bodyPr>
          <a:lstStyle>
            <a:lvl1pPr marL="0" indent="0" algn="ctr">
              <a:buNone/>
              <a:defRPr sz="2000"/>
            </a:lvl1pPr>
            <a:lvl2pPr marL="457200" indent="0">
              <a:buNone/>
              <a:defRPr sz="2000"/>
            </a:lvl2pPr>
            <a:lvl3pPr marL="914400" indent="0">
              <a:buNone/>
              <a:defRPr sz="20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4" name="Text Placeholder 3"/>
          <p:cNvSpPr>
            <a:spLocks noGrp="1"/>
          </p:cNvSpPr>
          <p:nvPr>
            <p:ph type="body" sz="half" idx="2"/>
          </p:nvPr>
        </p:nvSpPr>
        <p:spPr>
          <a:xfrm>
            <a:off x="913795" y="5108728"/>
            <a:ext cx="10353762" cy="682472"/>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72164877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8437"/>
            <a:ext cx="10353762" cy="3534344"/>
          </a:xfrm>
        </p:spPr>
        <p:txBody>
          <a:bodyPr anchor="ctr"/>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94" y="4295180"/>
            <a:ext cx="10353763" cy="1501826"/>
          </a:xfrm>
        </p:spPr>
        <p:txBody>
          <a:bodyPr anchor="ct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7562702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446212" y="609600"/>
            <a:ext cx="9302752" cy="2992904"/>
          </a:xfrm>
        </p:spPr>
        <p:txBody>
          <a:bodyPr anchor="ctr"/>
          <a:lstStyle>
            <a:lvl1pPr>
              <a:defRPr sz="3200"/>
            </a:lvl1pPr>
          </a:lstStyle>
          <a:p>
            <a:r>
              <a:rPr lang="en-US"/>
              <a:t>Click to edit Master title style</a:t>
            </a:r>
            <a:endParaRPr lang="en-US" dirty="0"/>
          </a:p>
        </p:txBody>
      </p:sp>
      <p:sp>
        <p:nvSpPr>
          <p:cNvPr id="12" name="Text Placeholder 3"/>
          <p:cNvSpPr>
            <a:spLocks noGrp="1"/>
          </p:cNvSpPr>
          <p:nvPr>
            <p:ph type="body" sz="half" idx="13"/>
          </p:nvPr>
        </p:nvSpPr>
        <p:spPr>
          <a:xfrm>
            <a:off x="1720644" y="3610032"/>
            <a:ext cx="8752299" cy="532749"/>
          </a:xfrm>
        </p:spPr>
        <p:txBody>
          <a:bodyPr anchor="t">
            <a:normAutofit/>
          </a:bodyPr>
          <a:lstStyle>
            <a:lvl1pPr marL="0" indent="0" algn="r">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4" name="Text Placeholder 3"/>
          <p:cNvSpPr>
            <a:spLocks noGrp="1"/>
          </p:cNvSpPr>
          <p:nvPr>
            <p:ph type="body" sz="half" idx="2"/>
          </p:nvPr>
        </p:nvSpPr>
        <p:spPr>
          <a:xfrm>
            <a:off x="913794" y="4304353"/>
            <a:ext cx="10353763" cy="1489496"/>
          </a:xfrm>
        </p:spPr>
        <p:txBody>
          <a:bodyPr anchor="ctr">
            <a:normAutofit/>
          </a:bodyPr>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
        <p:nvSpPr>
          <p:cNvPr id="11" name="TextBox 10"/>
          <p:cNvSpPr txBox="1"/>
          <p:nvPr/>
        </p:nvSpPr>
        <p:spPr>
          <a:xfrm>
            <a:off x="990600" y="88479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3" name="TextBox 12"/>
          <p:cNvSpPr txBox="1"/>
          <p:nvPr/>
        </p:nvSpPr>
        <p:spPr>
          <a:xfrm>
            <a:off x="10504716" y="2928258"/>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extLst>
      <p:ext uri="{BB962C8B-B14F-4D97-AF65-F5344CB8AC3E}">
        <p14:creationId xmlns:p14="http://schemas.microsoft.com/office/powerpoint/2010/main" val="37674886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913794" y="2126942"/>
            <a:ext cx="10353763" cy="2511835"/>
          </a:xfrm>
        </p:spPr>
        <p:txBody>
          <a:bodyPr anchor="b"/>
          <a:lstStyle>
            <a:lvl1pPr>
              <a:defRPr sz="3200"/>
            </a:lvl1pPr>
          </a:lstStyle>
          <a:p>
            <a:r>
              <a:rPr lang="en-US"/>
              <a:t>Click to edit Master title style</a:t>
            </a:r>
            <a:endParaRPr lang="en-US" dirty="0"/>
          </a:p>
        </p:txBody>
      </p:sp>
      <p:sp>
        <p:nvSpPr>
          <p:cNvPr id="4" name="Text Placeholder 3"/>
          <p:cNvSpPr>
            <a:spLocks noGrp="1"/>
          </p:cNvSpPr>
          <p:nvPr>
            <p:ph type="body" sz="half" idx="2"/>
          </p:nvPr>
        </p:nvSpPr>
        <p:spPr>
          <a:xfrm>
            <a:off x="913784" y="4650556"/>
            <a:ext cx="10352199" cy="1140644"/>
          </a:xfrm>
        </p:spPr>
        <p:txBody>
          <a:bodyPr anchor="t"/>
          <a:lstStyle>
            <a:lvl1pPr marL="0" indent="0" algn="ctr">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8019050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913795" y="609600"/>
            <a:ext cx="10353762" cy="970450"/>
          </a:xfrm>
        </p:spPr>
        <p:txBody>
          <a:bodyPr/>
          <a:lstStyle/>
          <a:p>
            <a:r>
              <a:rPr lang="en-US"/>
              <a:t>Click to edit Master title style</a:t>
            </a:r>
            <a:endParaRPr lang="en-US" dirty="0"/>
          </a:p>
        </p:txBody>
      </p:sp>
      <p:sp>
        <p:nvSpPr>
          <p:cNvPr id="7" name="Text Placeholder 2"/>
          <p:cNvSpPr>
            <a:spLocks noGrp="1"/>
          </p:cNvSpPr>
          <p:nvPr>
            <p:ph type="body" idx="1"/>
          </p:nvPr>
        </p:nvSpPr>
        <p:spPr>
          <a:xfrm>
            <a:off x="913795"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8" name="Text Placeholder 3"/>
          <p:cNvSpPr>
            <a:spLocks noGrp="1"/>
          </p:cNvSpPr>
          <p:nvPr>
            <p:ph type="body" sz="half" idx="15"/>
          </p:nvPr>
        </p:nvSpPr>
        <p:spPr>
          <a:xfrm>
            <a:off x="91379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9" name="Text Placeholder 4"/>
          <p:cNvSpPr>
            <a:spLocks noGrp="1"/>
          </p:cNvSpPr>
          <p:nvPr>
            <p:ph type="body" sz="quarter" idx="3"/>
          </p:nvPr>
        </p:nvSpPr>
        <p:spPr>
          <a:xfrm>
            <a:off x="4446711"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0" name="Text Placeholder 3"/>
          <p:cNvSpPr>
            <a:spLocks noGrp="1"/>
          </p:cNvSpPr>
          <p:nvPr>
            <p:ph type="body" sz="half" idx="16"/>
          </p:nvPr>
        </p:nvSpPr>
        <p:spPr>
          <a:xfrm>
            <a:off x="4441435"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11" name="Text Placeholder 4"/>
          <p:cNvSpPr>
            <a:spLocks noGrp="1"/>
          </p:cNvSpPr>
          <p:nvPr>
            <p:ph type="body" sz="quarter" idx="13"/>
          </p:nvPr>
        </p:nvSpPr>
        <p:spPr>
          <a:xfrm>
            <a:off x="7966572" y="1885950"/>
            <a:ext cx="3300984" cy="576262"/>
          </a:xfrm>
        </p:spPr>
        <p:txBody>
          <a:bodyPr anchor="b">
            <a:noAutofit/>
          </a:bodyPr>
          <a:lstStyle>
            <a:lvl1pPr marL="0" indent="0" algn="ctr">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Text Placeholder 3"/>
          <p:cNvSpPr>
            <a:spLocks noGrp="1"/>
          </p:cNvSpPr>
          <p:nvPr>
            <p:ph type="body" sz="half" idx="17"/>
          </p:nvPr>
        </p:nvSpPr>
        <p:spPr>
          <a:xfrm>
            <a:off x="7966572" y="2571750"/>
            <a:ext cx="3300984" cy="3219450"/>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0077853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2" name="Picture 1"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897962" y="1818214"/>
            <a:ext cx="3339972" cy="1847851"/>
          </a:xfrm>
          <a:prstGeom prst="rect">
            <a:avLst/>
          </a:prstGeom>
        </p:spPr>
      </p:pic>
      <p:pic>
        <p:nvPicPr>
          <p:cNvPr id="36" name="Picture 35"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03800" y="1818214"/>
            <a:ext cx="3339972" cy="1847851"/>
          </a:xfrm>
          <a:prstGeom prst="rect">
            <a:avLst/>
          </a:prstGeom>
        </p:spPr>
      </p:pic>
      <p:pic>
        <p:nvPicPr>
          <p:cNvPr id="37" name="Picture 36" descr="Slate-V2-HD-3col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36051" y="1818214"/>
            <a:ext cx="3339972" cy="1847851"/>
          </a:xfrm>
          <a:prstGeom prst="rect">
            <a:avLst/>
          </a:prstGeom>
        </p:spPr>
      </p:pic>
      <p:sp>
        <p:nvSpPr>
          <p:cNvPr id="30" name="Title 1"/>
          <p:cNvSpPr>
            <a:spLocks noGrp="1"/>
          </p:cNvSpPr>
          <p:nvPr>
            <p:ph type="title"/>
          </p:nvPr>
        </p:nvSpPr>
        <p:spPr>
          <a:xfrm>
            <a:off x="913794" y="609600"/>
            <a:ext cx="10353763" cy="970450"/>
          </a:xfrm>
        </p:spPr>
        <p:txBody>
          <a:bodyPr/>
          <a:lstStyle/>
          <a:p>
            <a:r>
              <a:rPr lang="en-US"/>
              <a:t>Click to edit Master title style</a:t>
            </a:r>
            <a:endParaRPr lang="en-US" dirty="0"/>
          </a:p>
        </p:txBody>
      </p:sp>
      <p:sp>
        <p:nvSpPr>
          <p:cNvPr id="19" name="Text Placeholder 2"/>
          <p:cNvSpPr>
            <a:spLocks noGrp="1"/>
          </p:cNvSpPr>
          <p:nvPr>
            <p:ph type="body" idx="1"/>
          </p:nvPr>
        </p:nvSpPr>
        <p:spPr>
          <a:xfrm>
            <a:off x="913795"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0" name="Picture Placeholder 2"/>
          <p:cNvSpPr>
            <a:spLocks noGrp="1" noChangeAspect="1"/>
          </p:cNvSpPr>
          <p:nvPr>
            <p:ph type="pic" idx="15"/>
          </p:nvPr>
        </p:nvSpPr>
        <p:spPr>
          <a:xfrm>
            <a:off x="1018102" y="1938918"/>
            <a:ext cx="3092368" cy="160295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1" name="Text Placeholder 3"/>
          <p:cNvSpPr>
            <a:spLocks noGrp="1"/>
          </p:cNvSpPr>
          <p:nvPr>
            <p:ph type="body" sz="half" idx="18"/>
          </p:nvPr>
        </p:nvSpPr>
        <p:spPr>
          <a:xfrm>
            <a:off x="913795" y="4480368"/>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2" name="Text Placeholder 4"/>
          <p:cNvSpPr>
            <a:spLocks noGrp="1"/>
          </p:cNvSpPr>
          <p:nvPr>
            <p:ph type="body" sz="quarter" idx="3"/>
          </p:nvPr>
        </p:nvSpPr>
        <p:spPr>
          <a:xfrm>
            <a:off x="4442788"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3" name="Picture Placeholder 2"/>
          <p:cNvSpPr>
            <a:spLocks noGrp="1" noChangeAspect="1"/>
          </p:cNvSpPr>
          <p:nvPr>
            <p:ph type="pic" idx="21"/>
          </p:nvPr>
        </p:nvSpPr>
        <p:spPr>
          <a:xfrm>
            <a:off x="4545743" y="1939094"/>
            <a:ext cx="3092368" cy="160816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4441435" y="4480367"/>
            <a:ext cx="3300984" cy="1310833"/>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25" name="Text Placeholder 4"/>
          <p:cNvSpPr>
            <a:spLocks noGrp="1"/>
          </p:cNvSpPr>
          <p:nvPr>
            <p:ph type="body" sz="quarter" idx="13"/>
          </p:nvPr>
        </p:nvSpPr>
        <p:spPr>
          <a:xfrm>
            <a:off x="7966697" y="3904106"/>
            <a:ext cx="3300984" cy="576262"/>
          </a:xfrm>
        </p:spPr>
        <p:txBody>
          <a:bodyPr anchor="b">
            <a:noAutofit/>
          </a:bodyPr>
          <a:lstStyle>
            <a:lvl1pPr marL="0" indent="0" algn="ctr">
              <a:buNone/>
              <a:defRPr sz="20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26" name="Picture Placeholder 2"/>
          <p:cNvSpPr>
            <a:spLocks noGrp="1" noChangeAspect="1"/>
          </p:cNvSpPr>
          <p:nvPr>
            <p:ph type="pic" idx="22"/>
          </p:nvPr>
        </p:nvSpPr>
        <p:spPr>
          <a:xfrm>
            <a:off x="8075698" y="1934432"/>
            <a:ext cx="3092368" cy="1607294"/>
          </a:xfrm>
          <a:prstGeom prst="roundRect">
            <a:avLst>
              <a:gd name="adj" fmla="val 1858"/>
            </a:avLst>
          </a:prstGeo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7966572" y="4480365"/>
            <a:ext cx="3300984" cy="1310835"/>
          </a:xfrm>
        </p:spPr>
        <p:txBody>
          <a:bodyPr anchor="t">
            <a:normAutofit/>
          </a:bodyPr>
          <a:lstStyle>
            <a:lvl1pPr marL="0" indent="0" algn="ctr">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3" name="Date Placeholder 2"/>
          <p:cNvSpPr>
            <a:spLocks noGrp="1"/>
          </p:cNvSpPr>
          <p:nvPr>
            <p:ph type="dt" sz="half" idx="10"/>
          </p:nvPr>
        </p:nvSpPr>
        <p:spPr/>
        <p:txBody>
          <a:bodyPr/>
          <a:lstStyle/>
          <a:p>
            <a:fld id="{48A87A34-81AB-432B-8DAE-1953F412C126}" type="datetimeFigureOut">
              <a:rPr lang="en-US" smtClean="0"/>
              <a:t>2/15/2019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95915500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0823682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83068" y="609599"/>
            <a:ext cx="2284487" cy="5181601"/>
          </a:xfrm>
        </p:spPr>
        <p:txBody>
          <a:bodyPr vert="eaVert"/>
          <a:lstStyle>
            <a:lvl1pPr algn="l">
              <a:defRPr/>
            </a:lvl1pPr>
          </a:lstStyle>
          <a:p>
            <a:r>
              <a:rPr lang="en-US"/>
              <a:t>Click to edit Master title style</a:t>
            </a:r>
            <a:endParaRPr lang="en-US" dirty="0"/>
          </a:p>
        </p:txBody>
      </p:sp>
      <p:sp>
        <p:nvSpPr>
          <p:cNvPr id="3" name="Vertical Text Placeholder 2"/>
          <p:cNvSpPr>
            <a:spLocks noGrp="1"/>
          </p:cNvSpPr>
          <p:nvPr>
            <p:ph type="body" orient="vert" idx="1"/>
          </p:nvPr>
        </p:nvSpPr>
        <p:spPr>
          <a:xfrm>
            <a:off x="913796" y="609599"/>
            <a:ext cx="7916872" cy="5181601"/>
          </a:xfrm>
        </p:spPr>
        <p:txBody>
          <a:bodyPr vert="eaVert" ancho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6176732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413834682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295401" y="1761067"/>
            <a:ext cx="9590550" cy="1828813"/>
          </a:xfrm>
        </p:spPr>
        <p:txBody>
          <a:bodyPr anchor="b"/>
          <a:lstStyle>
            <a:lvl1pPr algn="ctr">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1295401" y="3589879"/>
            <a:ext cx="9590550" cy="1507054"/>
          </a:xfrm>
        </p:spPr>
        <p:txBody>
          <a:bodyPr anchor="t"/>
          <a:lstStyle>
            <a:lvl1pPr marL="0" indent="0" algn="ctr">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18653821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913795" y="1732449"/>
            <a:ext cx="5060497" cy="4058750"/>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02892" y="1732449"/>
            <a:ext cx="5064665" cy="4058751"/>
          </a:xfrm>
        </p:spPr>
        <p:txBody>
          <a:bodyPr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510694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20" name="Picture 19"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13795" y="1734506"/>
            <a:ext cx="5089072" cy="4148769"/>
          </a:xfrm>
          <a:prstGeom prst="rect">
            <a:avLst/>
          </a:prstGeom>
        </p:spPr>
      </p:pic>
      <p:pic>
        <p:nvPicPr>
          <p:cNvPr id="21" name="Picture 20" descr="Slate-V2-HD-comp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178485" y="1734506"/>
            <a:ext cx="5089072" cy="4148769"/>
          </a:xfrm>
          <a:prstGeom prst="rect">
            <a:avLst/>
          </a:prstGeom>
        </p:spPr>
      </p:pic>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1005872" y="1835254"/>
            <a:ext cx="4876344" cy="544884"/>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1005872" y="2380137"/>
            <a:ext cx="4876344"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294967" y="1835254"/>
            <a:ext cx="4895330" cy="544883"/>
          </a:xfrm>
        </p:spPr>
        <p:txBody>
          <a:bodyPr anchor="b">
            <a:noAutofit/>
          </a:bodyPr>
          <a:lstStyle>
            <a:lvl1pPr marL="0" indent="0" algn="ctr">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294967" y="2380137"/>
            <a:ext cx="4895330" cy="3411063"/>
          </a:xfrm>
        </p:spPr>
        <p:txBody>
          <a:bodyPr anchor="t">
            <a:normAutofit/>
          </a:bodyPr>
          <a:lstStyle>
            <a:lvl1pPr>
              <a:defRPr sz="1800"/>
            </a:lvl1pPr>
            <a:lvl2pPr>
              <a:defRPr sz="1600"/>
            </a:lvl2pPr>
            <a:lvl3pPr>
              <a:defRPr sz="1400"/>
            </a:lvl3pPr>
            <a:lvl4pPr>
              <a:defRPr sz="1200"/>
            </a:lvl4pPr>
            <a:lvl5pPr>
              <a:defRPr sz="1200"/>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1448635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61178049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32662169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3795" y="609600"/>
            <a:ext cx="3706889" cy="1821918"/>
          </a:xfrm>
        </p:spPr>
        <p:txBody>
          <a:bodyPr anchor="b">
            <a:normAutofit/>
          </a:bodyPr>
          <a:lstStyle>
            <a:lvl1pPr algn="ctr">
              <a:defRPr sz="2400" b="0"/>
            </a:lvl1pPr>
          </a:lstStyle>
          <a:p>
            <a:r>
              <a:rPr lang="en-US"/>
              <a:t>Click to edit Master title style</a:t>
            </a:r>
            <a:endParaRPr lang="en-US" dirty="0"/>
          </a:p>
        </p:txBody>
      </p:sp>
      <p:sp>
        <p:nvSpPr>
          <p:cNvPr id="3" name="Content Placeholder 2"/>
          <p:cNvSpPr>
            <a:spLocks noGrp="1"/>
          </p:cNvSpPr>
          <p:nvPr>
            <p:ph idx="1"/>
          </p:nvPr>
        </p:nvSpPr>
        <p:spPr>
          <a:xfrm>
            <a:off x="4855633" y="609600"/>
            <a:ext cx="6411924" cy="5181600"/>
          </a:xfrm>
        </p:spPr>
        <p:txBody>
          <a:bodyPr>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913795" y="2431518"/>
            <a:ext cx="3706889" cy="3359681"/>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386056945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22" name="Picture 21" descr="Slate-V2-HD-vertPhotoInse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293665" y="609600"/>
            <a:ext cx="3584166" cy="5204832"/>
          </a:xfrm>
          <a:prstGeom prst="rect">
            <a:avLst/>
          </a:prstGeom>
        </p:spPr>
      </p:pic>
      <p:sp>
        <p:nvSpPr>
          <p:cNvPr id="2" name="Title 1"/>
          <p:cNvSpPr>
            <a:spLocks noGrp="1"/>
          </p:cNvSpPr>
          <p:nvPr>
            <p:ph type="title"/>
          </p:nvPr>
        </p:nvSpPr>
        <p:spPr>
          <a:xfrm>
            <a:off x="913795" y="609923"/>
            <a:ext cx="5934949" cy="1829338"/>
          </a:xfrm>
        </p:spPr>
        <p:txBody>
          <a:bodyPr anchor="b">
            <a:noAutofit/>
          </a:bodyPr>
          <a:lstStyle>
            <a:lvl1pPr algn="ctr">
              <a:defRPr sz="32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7442551" y="763702"/>
            <a:ext cx="3275751" cy="4912822"/>
          </a:xfrm>
          <a:effectLst>
            <a:outerShdw blurRad="38100" dist="25400" dir="4440000">
              <a:srgbClr val="000000">
                <a:alpha val="36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913795" y="2439261"/>
            <a:ext cx="5934949" cy="3376134"/>
          </a:xfrm>
        </p:spPr>
        <p:txBody>
          <a:bodyPr anchor="t">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Edit Master text styles</a:t>
            </a:r>
          </a:p>
        </p:txBody>
      </p:sp>
      <p:sp>
        <p:nvSpPr>
          <p:cNvPr id="5" name="Date Placeholder 4"/>
          <p:cNvSpPr>
            <a:spLocks noGrp="1"/>
          </p:cNvSpPr>
          <p:nvPr>
            <p:ph type="dt" sz="half" idx="10"/>
          </p:nvPr>
        </p:nvSpPr>
        <p:spPr/>
        <p:txBody>
          <a:bodyPr/>
          <a:lstStyle/>
          <a:p>
            <a:fld id="{8E36636D-D922-432D-A958-524484B5923D}" type="datetimeFigureOut">
              <a:rPr lang="en-US" smtClean="0"/>
              <a:pPr/>
              <a:t>2/15/2019</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151352428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3795" y="609600"/>
            <a:ext cx="10353762" cy="970450"/>
          </a:xfrm>
          <a:prstGeom prst="rect">
            <a:avLst/>
          </a:prstGeom>
          <a:effectLst>
            <a:outerShdw blurRad="25400" dir="17880000">
              <a:srgbClr val="000000">
                <a:alpha val="46000"/>
              </a:srgbClr>
            </a:outerShdw>
          </a:effectLst>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913795" y="1732449"/>
            <a:ext cx="10353762" cy="4058751"/>
          </a:xfrm>
          <a:prstGeom prst="rect">
            <a:avLst/>
          </a:prstGeom>
          <a:effectLst>
            <a:outerShdw blurRad="25400" dir="17880000">
              <a:srgbClr val="000000">
                <a:alpha val="46000"/>
              </a:srgbClr>
            </a:outerShdw>
          </a:effectLst>
        </p:spPr>
        <p:txBody>
          <a:bodyPr vert="horz" lIns="91440" tIns="45720" rIns="91440" bIns="45720" rtlCol="0" anchor="t">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678736" y="5883275"/>
            <a:ext cx="2743200"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8E36636D-D922-432D-A958-524484B5923D}" type="datetimeFigureOut">
              <a:rPr lang="en-US" smtClean="0"/>
              <a:pPr/>
              <a:t>2/15/2019</a:t>
            </a:fld>
            <a:endParaRPr lang="en-US" dirty="0"/>
          </a:p>
        </p:txBody>
      </p:sp>
      <p:sp>
        <p:nvSpPr>
          <p:cNvPr id="5" name="Footer Placeholder 4"/>
          <p:cNvSpPr>
            <a:spLocks noGrp="1"/>
          </p:cNvSpPr>
          <p:nvPr>
            <p:ph type="ftr" sz="quarter" idx="3"/>
          </p:nvPr>
        </p:nvSpPr>
        <p:spPr>
          <a:xfrm>
            <a:off x="913795" y="5883275"/>
            <a:ext cx="6672865" cy="365125"/>
          </a:xfrm>
          <a:prstGeom prst="rect">
            <a:avLst/>
          </a:prstGeom>
        </p:spPr>
        <p:txBody>
          <a:bodyPr vert="horz" lIns="91440" tIns="45720" rIns="91440" bIns="45720" rtlCol="0" anchor="ctr"/>
          <a:lstStyle>
            <a:lvl1pPr algn="l">
              <a:defRPr sz="1000">
                <a:solidFill>
                  <a:schemeClr val="tx1">
                    <a:lumMod val="95000"/>
                  </a:schemeClr>
                </a:solidFill>
                <a:effectLst>
                  <a:outerShdw blurRad="50800" dist="38100" dir="2700000" algn="tl" rotWithShape="0">
                    <a:schemeClr val="bg1">
                      <a:alpha val="43000"/>
                    </a:schemeClr>
                  </a:outerShdw>
                </a:effectLst>
              </a:defRPr>
            </a:lvl1pPr>
          </a:lstStyle>
          <a:p>
            <a:endParaRPr lang="en-US" dirty="0"/>
          </a:p>
        </p:txBody>
      </p:sp>
      <p:sp>
        <p:nvSpPr>
          <p:cNvPr id="6" name="Slide Number Placeholder 5"/>
          <p:cNvSpPr>
            <a:spLocks noGrp="1"/>
          </p:cNvSpPr>
          <p:nvPr>
            <p:ph type="sldNum" sz="quarter" idx="4"/>
          </p:nvPr>
        </p:nvSpPr>
        <p:spPr>
          <a:xfrm>
            <a:off x="10514011" y="5883275"/>
            <a:ext cx="753545" cy="365125"/>
          </a:xfrm>
          <a:prstGeom prst="rect">
            <a:avLst/>
          </a:prstGeom>
        </p:spPr>
        <p:txBody>
          <a:bodyPr vert="horz" lIns="91440" tIns="45720" rIns="91440" bIns="45720" rtlCol="0" anchor="ctr"/>
          <a:lstStyle>
            <a:lvl1pPr algn="r">
              <a:defRPr sz="1000">
                <a:solidFill>
                  <a:schemeClr val="tx1">
                    <a:lumMod val="95000"/>
                  </a:schemeClr>
                </a:solidFill>
                <a:effectLst>
                  <a:outerShdw blurRad="50800" dist="38100" dir="2700000" algn="tl" rotWithShape="0">
                    <a:schemeClr val="bg1">
                      <a:alpha val="43000"/>
                    </a:schemeClr>
                  </a:outerShdw>
                </a:effectLst>
              </a:defRPr>
            </a:lvl1pPr>
          </a:lstStyle>
          <a:p>
            <a:fld id="{DF28FB93-0A08-4E7D-8E63-9EFA29F1E093}" type="slidenum">
              <a:rPr lang="en-US" smtClean="0"/>
              <a:pPr/>
              <a:t>‹#›</a:t>
            </a:fld>
            <a:endParaRPr lang="en-US" dirty="0"/>
          </a:p>
        </p:txBody>
      </p:sp>
    </p:spTree>
    <p:extLst>
      <p:ext uri="{BB962C8B-B14F-4D97-AF65-F5344CB8AC3E}">
        <p14:creationId xmlns:p14="http://schemas.microsoft.com/office/powerpoint/2010/main" val="2315540815"/>
      </p:ext>
    </p:extLst>
  </p:cSld>
  <p:clrMap bg1="dk1" tx1="lt1" bg2="dk2" tx2="lt2" accent1="accent1" accent2="accent2" accent3="accent3" accent4="accent4" accent5="accent5" accent6="accent6" hlink="hlink" folHlink="folHlink"/>
  <p:sldLayoutIdLst>
    <p:sldLayoutId id="2147484005" r:id="rId1"/>
    <p:sldLayoutId id="2147484006" r:id="rId2"/>
    <p:sldLayoutId id="2147484007" r:id="rId3"/>
    <p:sldLayoutId id="2147484008" r:id="rId4"/>
    <p:sldLayoutId id="2147484009" r:id="rId5"/>
    <p:sldLayoutId id="2147484010" r:id="rId6"/>
    <p:sldLayoutId id="2147484011" r:id="rId7"/>
    <p:sldLayoutId id="2147484012" r:id="rId8"/>
    <p:sldLayoutId id="2147484013" r:id="rId9"/>
    <p:sldLayoutId id="2147484014" r:id="rId10"/>
    <p:sldLayoutId id="2147484015" r:id="rId11"/>
    <p:sldLayoutId id="2147484016" r:id="rId12"/>
    <p:sldLayoutId id="2147484017" r:id="rId13"/>
    <p:sldLayoutId id="2147484018" r:id="rId14"/>
    <p:sldLayoutId id="2147484019" r:id="rId15"/>
    <p:sldLayoutId id="2147484020" r:id="rId16"/>
    <p:sldLayoutId id="2147484021" r:id="rId17"/>
  </p:sldLayoutIdLst>
  <p:txStyles>
    <p:titleStyle>
      <a:lvl1pPr algn="ctr" defTabSz="457200" rtl="0" eaLnBrk="1" latinLnBrk="0" hangingPunct="1">
        <a:spcBef>
          <a:spcPct val="0"/>
        </a:spcBef>
        <a:buNone/>
        <a:defRPr sz="4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06000" algn="l" defTabSz="457200" rtl="0" eaLnBrk="1" latinLnBrk="0" hangingPunct="1">
        <a:spcBef>
          <a:spcPct val="20000"/>
        </a:spcBef>
        <a:spcAft>
          <a:spcPts val="600"/>
        </a:spcAft>
        <a:buClr>
          <a:schemeClr val="tx2"/>
        </a:buClr>
        <a:buSzPct val="70000"/>
        <a:buFont typeface="Wingdings 2" charset="2"/>
        <a:buChar char=""/>
        <a:defRPr sz="20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1pPr>
      <a:lvl2pPr marL="720000" indent="-270000" algn="l" defTabSz="457200" rtl="0" eaLnBrk="1" latinLnBrk="0" hangingPunct="1">
        <a:spcBef>
          <a:spcPct val="20000"/>
        </a:spcBef>
        <a:spcAft>
          <a:spcPts val="600"/>
        </a:spcAft>
        <a:buClr>
          <a:schemeClr val="tx2"/>
        </a:buClr>
        <a:buSzPct val="70000"/>
        <a:buFont typeface="Wingdings 2" charset="2"/>
        <a:buChar char=""/>
        <a:defRPr sz="18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2pPr>
      <a:lvl3pPr marL="1026000" indent="-216000" algn="l" defTabSz="457200" rtl="0" eaLnBrk="1" latinLnBrk="0" hangingPunct="1">
        <a:spcBef>
          <a:spcPct val="20000"/>
        </a:spcBef>
        <a:spcAft>
          <a:spcPts val="600"/>
        </a:spcAft>
        <a:buClr>
          <a:schemeClr val="tx2"/>
        </a:buClr>
        <a:buSzPct val="70000"/>
        <a:buFont typeface="Wingdings 2" charset="2"/>
        <a:buChar char=""/>
        <a:defRPr sz="16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3pPr>
      <a:lvl4pPr marL="1386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4pPr>
      <a:lvl5pPr marL="1674000" indent="-2160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5pPr>
      <a:lvl6pPr marL="20146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6pPr>
      <a:lvl7pPr marL="24018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7pPr>
      <a:lvl8pPr marL="27890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8pPr>
      <a:lvl9pPr marL="3106200" indent="-228600" algn="l" defTabSz="457200" rtl="0" eaLnBrk="1" latinLnBrk="0" hangingPunct="1">
        <a:spcBef>
          <a:spcPct val="20000"/>
        </a:spcBef>
        <a:spcAft>
          <a:spcPts val="600"/>
        </a:spcAft>
        <a:buClr>
          <a:schemeClr val="tx2"/>
        </a:buClr>
        <a:buSzPct val="70000"/>
        <a:buFont typeface="Wingdings 2" charset="2"/>
        <a:buChar char=""/>
        <a:defRPr sz="1400" kern="1200">
          <a:ln>
            <a:solidFill>
              <a:schemeClr val="bg1">
                <a:lumMod val="75000"/>
                <a:lumOff val="25000"/>
                <a:alpha val="10000"/>
              </a:schemeClr>
            </a:solidFill>
          </a:ln>
          <a:solidFill>
            <a:schemeClr val="tx2"/>
          </a:solidFill>
          <a:effectLst>
            <a:outerShdw blurRad="9525" dist="25400" dir="14640000" algn="tl" rotWithShape="0">
              <a:schemeClr val="bg1">
                <a:alpha val="30000"/>
              </a:schemeClr>
            </a:outerShdw>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Set up</a:t>
            </a:r>
          </a:p>
        </p:txBody>
      </p:sp>
      <p:sp>
        <p:nvSpPr>
          <p:cNvPr id="9" name="TextBox 8">
            <a:extLst>
              <a:ext uri="{FF2B5EF4-FFF2-40B4-BE49-F238E27FC236}">
                <a16:creationId xmlns:a16="http://schemas.microsoft.com/office/drawing/2014/main" id="{AD053175-3DBB-4501-A317-11223B287F9F}"/>
              </a:ext>
            </a:extLst>
          </p:cNvPr>
          <p:cNvSpPr txBox="1"/>
          <p:nvPr/>
        </p:nvSpPr>
        <p:spPr>
          <a:xfrm>
            <a:off x="4020237" y="2630033"/>
            <a:ext cx="4140877" cy="2677656"/>
          </a:xfrm>
          <a:prstGeom prst="rect">
            <a:avLst/>
          </a:prstGeom>
          <a:noFill/>
        </p:spPr>
        <p:txBody>
          <a:bodyPr wrap="none" rtlCol="0">
            <a:spAutoFit/>
          </a:bodyPr>
          <a:lstStyle/>
          <a:p>
            <a:r>
              <a:rPr lang="en-US" sz="2400" dirty="0">
                <a:solidFill>
                  <a:schemeClr val="accent3">
                    <a:lumMod val="75000"/>
                  </a:schemeClr>
                </a:solidFill>
              </a:rPr>
              <a:t># set up your directories</a:t>
            </a:r>
          </a:p>
          <a:p>
            <a:endParaRPr lang="en-US" sz="2400" dirty="0">
              <a:solidFill>
                <a:schemeClr val="accent3">
                  <a:lumMod val="60000"/>
                  <a:lumOff val="40000"/>
                </a:schemeClr>
              </a:solidFill>
            </a:endParaRPr>
          </a:p>
          <a:p>
            <a:r>
              <a:rPr lang="en-US" sz="2400" dirty="0">
                <a:solidFill>
                  <a:schemeClr val="tx2"/>
                </a:solidFill>
              </a:rPr>
              <a:t>$ </a:t>
            </a:r>
            <a:r>
              <a:rPr lang="en-US" sz="2400" dirty="0" err="1">
                <a:solidFill>
                  <a:schemeClr val="tx2"/>
                </a:solidFill>
              </a:rPr>
              <a:t>mkdir</a:t>
            </a:r>
            <a:r>
              <a:rPr lang="en-US" sz="2400" dirty="0">
                <a:solidFill>
                  <a:schemeClr val="tx2"/>
                </a:solidFill>
              </a:rPr>
              <a:t> topaz</a:t>
            </a:r>
          </a:p>
          <a:p>
            <a:r>
              <a:rPr lang="en-US" sz="2400" dirty="0">
                <a:solidFill>
                  <a:schemeClr val="tx2"/>
                </a:solidFill>
              </a:rPr>
              <a:t>$ </a:t>
            </a:r>
            <a:r>
              <a:rPr lang="en-US" sz="2400" dirty="0" err="1">
                <a:solidFill>
                  <a:schemeClr val="tx2"/>
                </a:solidFill>
              </a:rPr>
              <a:t>mkdir</a:t>
            </a:r>
            <a:r>
              <a:rPr lang="en-US" sz="2400" dirty="0">
                <a:solidFill>
                  <a:schemeClr val="tx2"/>
                </a:solidFill>
              </a:rPr>
              <a:t> topaz/data</a:t>
            </a:r>
          </a:p>
          <a:p>
            <a:r>
              <a:rPr lang="en-US" sz="2400" dirty="0">
                <a:solidFill>
                  <a:schemeClr val="tx2"/>
                </a:solidFill>
              </a:rPr>
              <a:t>$ </a:t>
            </a:r>
            <a:r>
              <a:rPr lang="en-US" sz="2400" dirty="0" err="1">
                <a:solidFill>
                  <a:schemeClr val="tx2"/>
                </a:solidFill>
              </a:rPr>
              <a:t>mkdir</a:t>
            </a:r>
            <a:r>
              <a:rPr lang="en-US" sz="2400" dirty="0">
                <a:solidFill>
                  <a:schemeClr val="tx2"/>
                </a:solidFill>
              </a:rPr>
              <a:t> topaz/data/raw</a:t>
            </a:r>
          </a:p>
          <a:p>
            <a:r>
              <a:rPr lang="en-US" sz="2400" dirty="0">
                <a:solidFill>
                  <a:schemeClr val="tx2"/>
                </a:solidFill>
              </a:rPr>
              <a:t>$ </a:t>
            </a:r>
            <a:r>
              <a:rPr lang="en-US" sz="2400" dirty="0" err="1">
                <a:solidFill>
                  <a:schemeClr val="tx2"/>
                </a:solidFill>
              </a:rPr>
              <a:t>mkdir</a:t>
            </a:r>
            <a:r>
              <a:rPr lang="en-US" sz="2400" dirty="0">
                <a:solidFill>
                  <a:schemeClr val="tx2"/>
                </a:solidFill>
              </a:rPr>
              <a:t> topaz/data/processed</a:t>
            </a:r>
          </a:p>
          <a:p>
            <a:r>
              <a:rPr lang="en-US" sz="2400" dirty="0">
                <a:solidFill>
                  <a:schemeClr val="tx2"/>
                </a:solidFill>
              </a:rPr>
              <a:t>$ </a:t>
            </a:r>
            <a:r>
              <a:rPr lang="en-US" sz="2400" dirty="0" err="1">
                <a:solidFill>
                  <a:schemeClr val="tx2"/>
                </a:solidFill>
              </a:rPr>
              <a:t>mkdir</a:t>
            </a:r>
            <a:r>
              <a:rPr lang="en-US" sz="2400" dirty="0">
                <a:solidFill>
                  <a:schemeClr val="tx2"/>
                </a:solidFill>
              </a:rPr>
              <a:t> topaz/</a:t>
            </a:r>
            <a:r>
              <a:rPr lang="en-US" sz="2400" dirty="0" err="1">
                <a:solidFill>
                  <a:schemeClr val="tx2"/>
                </a:solidFill>
              </a:rPr>
              <a:t>saved_models</a:t>
            </a:r>
            <a:endParaRPr lang="en-US" sz="2400" dirty="0">
              <a:solidFill>
                <a:schemeClr val="tx2"/>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Tree>
    <p:extLst>
      <p:ext uri="{BB962C8B-B14F-4D97-AF65-F5344CB8AC3E}">
        <p14:creationId xmlns:p14="http://schemas.microsoft.com/office/powerpoint/2010/main" val="107288094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046988"/>
          </a:xfrm>
          <a:prstGeom prst="rect">
            <a:avLst/>
          </a:prstGeom>
          <a:noFill/>
        </p:spPr>
        <p:txBody>
          <a:bodyPr wrap="square" rtlCol="0">
            <a:spAutoFit/>
          </a:bodyPr>
          <a:lstStyle/>
          <a:p>
            <a:r>
              <a:rPr lang="en-US" sz="2400" dirty="0">
                <a:solidFill>
                  <a:schemeClr val="accent3">
                    <a:lumMod val="75000"/>
                  </a:schemeClr>
                </a:solidFill>
              </a:rPr>
              <a:t># Topaz has 4 model architectures. I have no idea what the differences are, but it’s worth seeing which one works best. The options are resnet8, conv127, conv63, and conv31. Below I’ve used conv63 which did the best on my test dataset without taking forever.</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--pi 0.035 --radius 3 </a:t>
            </a:r>
            <a:r>
              <a:rPr lang="en-US" sz="2400" dirty="0">
                <a:solidFill>
                  <a:srgbClr val="0070C0"/>
                </a:solidFill>
              </a:rPr>
              <a:t>--model conv63</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CF035671-383A-432D-969D-73E5779F7CD6}"/>
              </a:ext>
            </a:extLst>
          </p:cNvPr>
          <p:cNvSpPr/>
          <p:nvPr/>
        </p:nvSpPr>
        <p:spPr>
          <a:xfrm>
            <a:off x="6485280" y="4673340"/>
            <a:ext cx="3278480" cy="584775"/>
          </a:xfrm>
          <a:prstGeom prst="rect">
            <a:avLst/>
          </a:prstGeom>
        </p:spPr>
        <p:txBody>
          <a:bodyPr wrap="square">
            <a:spAutoFit/>
          </a:bodyPr>
          <a:lstStyle/>
          <a:p>
            <a:pPr algn="ctr"/>
            <a:r>
              <a:rPr lang="en-US" sz="1600" dirty="0">
                <a:solidFill>
                  <a:srgbClr val="0070C0"/>
                </a:solidFill>
              </a:rPr>
              <a:t>Neural network architecture </a:t>
            </a:r>
          </a:p>
          <a:p>
            <a:pPr algn="ctr"/>
            <a:r>
              <a:rPr lang="en-US" sz="1600" dirty="0">
                <a:solidFill>
                  <a:srgbClr val="0070C0"/>
                </a:solidFill>
              </a:rPr>
              <a:t>(conv31, conv63, conv127, resnet8)</a:t>
            </a:r>
            <a:endParaRPr lang="en-US" sz="1600" dirty="0"/>
          </a:p>
        </p:txBody>
      </p:sp>
    </p:spTree>
    <p:extLst>
      <p:ext uri="{BB962C8B-B14F-4D97-AF65-F5344CB8AC3E}">
        <p14:creationId xmlns:p14="http://schemas.microsoft.com/office/powerpoint/2010/main" val="157572451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416320"/>
          </a:xfrm>
          <a:prstGeom prst="rect">
            <a:avLst/>
          </a:prstGeom>
          <a:noFill/>
        </p:spPr>
        <p:txBody>
          <a:bodyPr wrap="square" rtlCol="0">
            <a:spAutoFit/>
          </a:bodyPr>
          <a:lstStyle/>
          <a:p>
            <a:r>
              <a:rPr lang="en-US" sz="2400" dirty="0">
                <a:solidFill>
                  <a:schemeClr val="accent3">
                    <a:lumMod val="75000"/>
                  </a:schemeClr>
                </a:solidFill>
              </a:rPr>
              <a:t># By default, Topaz will run through 10 epochs, generating a model for each one as a .sav file. Give it a generic prefix.</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--pi 0.035 --radius 3 --model conv63 </a:t>
            </a:r>
            <a:r>
              <a:rPr lang="en-US" sz="2400" dirty="0">
                <a:solidFill>
                  <a:srgbClr val="9E7800"/>
                </a:solidFill>
              </a:rPr>
              <a:t>--save-prefix </a:t>
            </a:r>
            <a:r>
              <a:rPr lang="en-US" sz="2400" dirty="0" err="1">
                <a:solidFill>
                  <a:srgbClr val="9E7800"/>
                </a:solidFill>
              </a:rPr>
              <a:t>saved_models</a:t>
            </a:r>
            <a:r>
              <a:rPr lang="en-US" sz="2400" dirty="0">
                <a:solidFill>
                  <a:srgbClr val="9E7800"/>
                </a:solidFill>
              </a:rPr>
              <a:t>/radius3_pi035_conv63/model</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A467985C-049F-4DEC-A69F-F2A4E65F5CE8}"/>
              </a:ext>
            </a:extLst>
          </p:cNvPr>
          <p:cNvSpPr/>
          <p:nvPr/>
        </p:nvSpPr>
        <p:spPr>
          <a:xfrm>
            <a:off x="3607" y="5133360"/>
            <a:ext cx="6214010" cy="584775"/>
          </a:xfrm>
          <a:prstGeom prst="rect">
            <a:avLst/>
          </a:prstGeom>
        </p:spPr>
        <p:txBody>
          <a:bodyPr wrap="none">
            <a:spAutoFit/>
          </a:bodyPr>
          <a:lstStyle/>
          <a:p>
            <a:pPr algn="ctr"/>
            <a:r>
              <a:rPr lang="en-US" sz="1600" dirty="0">
                <a:solidFill>
                  <a:srgbClr val="9E7800"/>
                </a:solidFill>
              </a:rPr>
              <a:t>Generic prefix for model output files</a:t>
            </a:r>
          </a:p>
          <a:p>
            <a:pPr algn="ctr"/>
            <a:r>
              <a:rPr lang="en-US" sz="1600" dirty="0">
                <a:solidFill>
                  <a:srgbClr val="9E7800"/>
                </a:solidFill>
              </a:rPr>
              <a:t>(_</a:t>
            </a:r>
            <a:r>
              <a:rPr lang="en-US" sz="1600" dirty="0" err="1">
                <a:solidFill>
                  <a:srgbClr val="9E7800"/>
                </a:solidFill>
              </a:rPr>
              <a:t>epochX.sav</a:t>
            </a:r>
            <a:r>
              <a:rPr lang="en-US" sz="1600" dirty="0">
                <a:solidFill>
                  <a:srgbClr val="9E7800"/>
                </a:solidFill>
              </a:rPr>
              <a:t> will be added to the end, where X is the epoch number)</a:t>
            </a:r>
            <a:endParaRPr lang="en-US" sz="1600" dirty="0"/>
          </a:p>
        </p:txBody>
      </p:sp>
    </p:spTree>
    <p:extLst>
      <p:ext uri="{BB962C8B-B14F-4D97-AF65-F5344CB8AC3E}">
        <p14:creationId xmlns:p14="http://schemas.microsoft.com/office/powerpoint/2010/main" val="25689155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785652"/>
          </a:xfrm>
          <a:prstGeom prst="rect">
            <a:avLst/>
          </a:prstGeom>
          <a:noFill/>
        </p:spPr>
        <p:txBody>
          <a:bodyPr wrap="square" rtlCol="0">
            <a:spAutoFit/>
          </a:bodyPr>
          <a:lstStyle/>
          <a:p>
            <a:r>
              <a:rPr lang="en-US" sz="2400" dirty="0">
                <a:solidFill>
                  <a:schemeClr val="accent3">
                    <a:lumMod val="75000"/>
                  </a:schemeClr>
                </a:solidFill>
              </a:rPr>
              <a:t># Topaz will generate a .txt file with the results of training and testing. Give it a name</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--pi 0.035 --radius 3 --model conv63 --save-prefix </a:t>
            </a:r>
            <a:r>
              <a:rPr lang="en-US" sz="2400" dirty="0" err="1">
                <a:solidFill>
                  <a:schemeClr val="tx2"/>
                </a:solidFill>
              </a:rPr>
              <a:t>saved_models</a:t>
            </a:r>
            <a:r>
              <a:rPr lang="en-US" sz="2400" dirty="0">
                <a:solidFill>
                  <a:schemeClr val="tx2"/>
                </a:solidFill>
              </a:rPr>
              <a:t>/radius3_pi035_conv63/model </a:t>
            </a:r>
            <a:r>
              <a:rPr lang="en-US" sz="2400" dirty="0">
                <a:solidFill>
                  <a:srgbClr val="79D2E7"/>
                </a:solidFill>
              </a:rPr>
              <a:t>-o </a:t>
            </a:r>
            <a:r>
              <a:rPr lang="en-US" sz="2400" dirty="0" err="1">
                <a:solidFill>
                  <a:srgbClr val="79D2E7"/>
                </a:solidFill>
              </a:rPr>
              <a:t>saved_models</a:t>
            </a:r>
            <a:r>
              <a:rPr lang="en-US" sz="2400" dirty="0">
                <a:solidFill>
                  <a:srgbClr val="79D2E7"/>
                </a:solidFill>
              </a:rPr>
              <a:t>/radius3_pi035_conv63/model_training.txt</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41DBC818-1013-47CD-9118-C4C07D15EBEE}"/>
              </a:ext>
            </a:extLst>
          </p:cNvPr>
          <p:cNvSpPr/>
          <p:nvPr/>
        </p:nvSpPr>
        <p:spPr>
          <a:xfrm>
            <a:off x="2598996" y="5398175"/>
            <a:ext cx="3339376" cy="338554"/>
          </a:xfrm>
          <a:prstGeom prst="rect">
            <a:avLst/>
          </a:prstGeom>
        </p:spPr>
        <p:txBody>
          <a:bodyPr wrap="none">
            <a:spAutoFit/>
          </a:bodyPr>
          <a:lstStyle/>
          <a:p>
            <a:pPr algn="ctr"/>
            <a:r>
              <a:rPr lang="en-US" sz="1600" dirty="0">
                <a:solidFill>
                  <a:srgbClr val="79D2E7"/>
                </a:solidFill>
              </a:rPr>
              <a:t>Name out output model training file</a:t>
            </a:r>
            <a:endParaRPr lang="en-US" sz="1600" dirty="0"/>
          </a:p>
        </p:txBody>
      </p:sp>
    </p:spTree>
    <p:extLst>
      <p:ext uri="{BB962C8B-B14F-4D97-AF65-F5344CB8AC3E}">
        <p14:creationId xmlns:p14="http://schemas.microsoft.com/office/powerpoint/2010/main" val="316031659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893647"/>
          </a:xfrm>
          <a:prstGeom prst="rect">
            <a:avLst/>
          </a:prstGeom>
          <a:noFill/>
        </p:spPr>
        <p:txBody>
          <a:bodyPr wrap="square" rtlCol="0">
            <a:spAutoFit/>
          </a:bodyPr>
          <a:lstStyle/>
          <a:p>
            <a:r>
              <a:rPr lang="en-US" sz="2400" dirty="0">
                <a:solidFill>
                  <a:schemeClr val="accent3">
                    <a:lumMod val="75000"/>
                  </a:schemeClr>
                </a:solidFill>
              </a:rPr>
              <a:t># Set the number of worker processes for data augmentation. Not sure what it should be.</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--pi 0.035 --radius 3 --model conv63 --save-prefix </a:t>
            </a:r>
            <a:r>
              <a:rPr lang="en-US" sz="2400" dirty="0" err="1">
                <a:solidFill>
                  <a:schemeClr val="tx2"/>
                </a:solidFill>
              </a:rPr>
              <a:t>saved_models</a:t>
            </a:r>
            <a:r>
              <a:rPr lang="en-US" sz="2400" dirty="0">
                <a:solidFill>
                  <a:schemeClr val="tx2"/>
                </a:solidFill>
              </a:rPr>
              <a:t>/radius3_pi035_conv63/model -o </a:t>
            </a:r>
            <a:r>
              <a:rPr lang="en-US" sz="2400" dirty="0" err="1">
                <a:solidFill>
                  <a:schemeClr val="tx2"/>
                </a:solidFill>
              </a:rPr>
              <a:t>saved_models</a:t>
            </a:r>
            <a:r>
              <a:rPr lang="en-US" sz="2400" dirty="0">
                <a:solidFill>
                  <a:schemeClr val="tx2"/>
                </a:solidFill>
              </a:rPr>
              <a:t>/radius3_pi035_conv63/model_training.txt </a:t>
            </a:r>
            <a:r>
              <a:rPr lang="en-US" sz="2400" dirty="0">
                <a:solidFill>
                  <a:srgbClr val="687941"/>
                </a:solidFill>
              </a:rPr>
              <a:t>--num-workers 8</a:t>
            </a:r>
          </a:p>
          <a:p>
            <a:endParaRPr lang="en-US" sz="2400" dirty="0">
              <a:solidFill>
                <a:schemeClr val="tx2"/>
              </a:solidFill>
            </a:endParaRPr>
          </a:p>
          <a:p>
            <a:r>
              <a:rPr lang="en-US" sz="2400" dirty="0">
                <a:solidFill>
                  <a:schemeClr val="accent3">
                    <a:lumMod val="75000"/>
                  </a:schemeClr>
                </a:solidFill>
              </a:rPr>
              <a:t># Now run the command. It might take a while. For me, it took between 30 and 60 minutes on 1 GTX 1080 </a:t>
            </a:r>
            <a:r>
              <a:rPr lang="en-US" sz="2400" dirty="0" err="1">
                <a:solidFill>
                  <a:schemeClr val="accent3">
                    <a:lumMod val="75000"/>
                  </a:schemeClr>
                </a:solidFill>
              </a:rPr>
              <a:t>Ti</a:t>
            </a:r>
            <a:endParaRPr lang="en-US" sz="2400" dirty="0">
              <a:solidFill>
                <a:schemeClr val="accent3">
                  <a:lumMod val="75000"/>
                </a:schemeClr>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3FE22F34-E8ED-46E1-9239-A7198E2A3FAB}"/>
              </a:ext>
            </a:extLst>
          </p:cNvPr>
          <p:cNvSpPr/>
          <p:nvPr/>
        </p:nvSpPr>
        <p:spPr>
          <a:xfrm>
            <a:off x="7955394" y="5377776"/>
            <a:ext cx="2017989" cy="338554"/>
          </a:xfrm>
          <a:prstGeom prst="rect">
            <a:avLst/>
          </a:prstGeom>
        </p:spPr>
        <p:txBody>
          <a:bodyPr wrap="none">
            <a:spAutoFit/>
          </a:bodyPr>
          <a:lstStyle/>
          <a:p>
            <a:pPr algn="ctr"/>
            <a:r>
              <a:rPr lang="en-US" sz="1600" dirty="0">
                <a:solidFill>
                  <a:schemeClr val="accent4">
                    <a:lumMod val="75000"/>
                  </a:schemeClr>
                </a:solidFill>
              </a:rPr>
              <a:t>Number of processes</a:t>
            </a:r>
            <a:endParaRPr lang="en-US" sz="1600" dirty="0"/>
          </a:p>
        </p:txBody>
      </p:sp>
    </p:spTree>
    <p:extLst>
      <p:ext uri="{BB962C8B-B14F-4D97-AF65-F5344CB8AC3E}">
        <p14:creationId xmlns:p14="http://schemas.microsoft.com/office/powerpoint/2010/main" val="40870185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Evaluating the model</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524315"/>
          </a:xfrm>
          <a:prstGeom prst="rect">
            <a:avLst/>
          </a:prstGeom>
          <a:noFill/>
        </p:spPr>
        <p:txBody>
          <a:bodyPr wrap="square" rtlCol="0">
            <a:spAutoFit/>
          </a:bodyPr>
          <a:lstStyle/>
          <a:p>
            <a:r>
              <a:rPr lang="en-US" sz="2400" dirty="0">
                <a:solidFill>
                  <a:schemeClr val="accent3">
                    <a:lumMod val="75000"/>
                  </a:schemeClr>
                </a:solidFill>
              </a:rPr>
              <a:t># Topaz generates a .txt file that reports how well the network predicted the particle picks in your test set. We are interested in the AUPRC (Area Under the Precision Recall Curve). The important things to know are 1) it’s not comparable to different training and test datasets but 2) it is internally consistent, so higher is better </a:t>
            </a:r>
          </a:p>
          <a:p>
            <a:endParaRPr lang="en-US" sz="2400" dirty="0">
              <a:solidFill>
                <a:schemeClr val="accent3">
                  <a:lumMod val="60000"/>
                  <a:lumOff val="40000"/>
                </a:schemeClr>
              </a:solidFill>
            </a:endParaRPr>
          </a:p>
          <a:p>
            <a:r>
              <a:rPr lang="en-US" sz="2400" dirty="0">
                <a:solidFill>
                  <a:schemeClr val="tx2"/>
                </a:solidFill>
              </a:rPr>
              <a:t>$ cd </a:t>
            </a:r>
            <a:r>
              <a:rPr lang="en-US" sz="2400" dirty="0" err="1">
                <a:solidFill>
                  <a:schemeClr val="tx2"/>
                </a:solidFill>
              </a:rPr>
              <a:t>saved_models</a:t>
            </a:r>
            <a:r>
              <a:rPr lang="en-US" sz="2400" dirty="0">
                <a:solidFill>
                  <a:schemeClr val="tx2"/>
                </a:solidFill>
              </a:rPr>
              <a:t>/radius3_pi035_conv63</a:t>
            </a:r>
          </a:p>
          <a:p>
            <a:r>
              <a:rPr lang="en-US" sz="2400" dirty="0">
                <a:solidFill>
                  <a:schemeClr val="tx2"/>
                </a:solidFill>
              </a:rPr>
              <a:t>$ </a:t>
            </a:r>
            <a:r>
              <a:rPr lang="en-US" sz="2400" dirty="0" err="1">
                <a:solidFill>
                  <a:schemeClr val="tx2"/>
                </a:solidFill>
              </a:rPr>
              <a:t>awk</a:t>
            </a:r>
            <a:r>
              <a:rPr lang="en-US" sz="2400" dirty="0">
                <a:solidFill>
                  <a:schemeClr val="tx2"/>
                </a:solidFill>
              </a:rPr>
              <a:t> ‘$3 ~ /test/ {sum+=$9} END {print sum/10}’ model_training.txt</a:t>
            </a:r>
          </a:p>
          <a:p>
            <a:endParaRPr lang="en-US" sz="2400" dirty="0">
              <a:solidFill>
                <a:schemeClr val="tx2"/>
              </a:solidFill>
            </a:endParaRPr>
          </a:p>
          <a:p>
            <a:r>
              <a:rPr lang="en-US" sz="2400" dirty="0">
                <a:solidFill>
                  <a:schemeClr val="accent3">
                    <a:lumMod val="75000"/>
                  </a:schemeClr>
                </a:solidFill>
              </a:rPr>
              <a:t># This will report the average AUPRC for the 10 (by default) epochs. Run the following command to see the AUPRC for each epoch. It’s the last column.</a:t>
            </a:r>
          </a:p>
          <a:p>
            <a:endParaRPr lang="en-US" sz="2400" dirty="0">
              <a:solidFill>
                <a:schemeClr val="tx2"/>
              </a:solidFill>
            </a:endParaRPr>
          </a:p>
          <a:p>
            <a:r>
              <a:rPr lang="en-US" sz="2400" dirty="0">
                <a:solidFill>
                  <a:schemeClr val="tx2"/>
                </a:solidFill>
              </a:rPr>
              <a:t>$ </a:t>
            </a:r>
            <a:r>
              <a:rPr lang="en-US" sz="2400" dirty="0" err="1">
                <a:solidFill>
                  <a:schemeClr val="tx2"/>
                </a:solidFill>
              </a:rPr>
              <a:t>awk</a:t>
            </a:r>
            <a:r>
              <a:rPr lang="en-US" sz="2400" dirty="0">
                <a:solidFill>
                  <a:schemeClr val="tx2"/>
                </a:solidFill>
              </a:rPr>
              <a:t> ‘NR==1 || $3 ~ /test/’ model_training.txt</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Tree>
    <p:extLst>
      <p:ext uri="{BB962C8B-B14F-4D97-AF65-F5344CB8AC3E}">
        <p14:creationId xmlns:p14="http://schemas.microsoft.com/office/powerpoint/2010/main" val="171246070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Evaluating the model</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830997"/>
          </a:xfrm>
          <a:prstGeom prst="rect">
            <a:avLst/>
          </a:prstGeom>
          <a:noFill/>
        </p:spPr>
        <p:txBody>
          <a:bodyPr wrap="square" rtlCol="0">
            <a:spAutoFit/>
          </a:bodyPr>
          <a:lstStyle/>
          <a:p>
            <a:r>
              <a:rPr lang="en-US" sz="2400" dirty="0">
                <a:solidFill>
                  <a:schemeClr val="accent3">
                    <a:lumMod val="75000"/>
                  </a:schemeClr>
                </a:solidFill>
              </a:rPr>
              <a:t># Now go back and vary your radius, pi, and model parameters to get the highest AUPRC you can. It might be good to get a few GPUs and do it simultaneously.</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Tree>
    <p:extLst>
      <p:ext uri="{BB962C8B-B14F-4D97-AF65-F5344CB8AC3E}">
        <p14:creationId xmlns:p14="http://schemas.microsoft.com/office/powerpoint/2010/main" val="2411247522"/>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Extracting particles</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785652"/>
          </a:xfrm>
          <a:prstGeom prst="rect">
            <a:avLst/>
          </a:prstGeom>
          <a:noFill/>
        </p:spPr>
        <p:txBody>
          <a:bodyPr wrap="square" rtlCol="0">
            <a:spAutoFit/>
          </a:bodyPr>
          <a:lstStyle/>
          <a:p>
            <a:r>
              <a:rPr lang="en-US" sz="2400" dirty="0">
                <a:solidFill>
                  <a:schemeClr val="accent3">
                    <a:lumMod val="75000"/>
                  </a:schemeClr>
                </a:solidFill>
              </a:rPr>
              <a:t># Once you’ve got a model that you’re satisfied with, you’ll apply it to the rest of your preprocessed micrographs. Specify a radius that corresponds to the radius of your particle in the binned image. E.g. if the particle diameter is 15 pixels, use a radius of 7.</a:t>
            </a:r>
          </a:p>
          <a:p>
            <a:endParaRPr lang="en-US" sz="2400" dirty="0">
              <a:solidFill>
                <a:schemeClr val="accent3">
                  <a:lumMod val="75000"/>
                </a:schemeClr>
              </a:solidFill>
            </a:endParaRPr>
          </a:p>
          <a:p>
            <a:endParaRPr lang="en-US" sz="2400" dirty="0">
              <a:solidFill>
                <a:schemeClr val="tx2"/>
              </a:solidFill>
            </a:endParaRPr>
          </a:p>
          <a:p>
            <a:endParaRPr lang="en-US" sz="2400" dirty="0">
              <a:solidFill>
                <a:srgbClr val="9E7800"/>
              </a:solidFill>
            </a:endParaRPr>
          </a:p>
          <a:p>
            <a:endParaRPr lang="en-US" sz="2400" dirty="0">
              <a:solidFill>
                <a:srgbClr val="9E7800"/>
              </a:solidFill>
            </a:endParaRPr>
          </a:p>
          <a:p>
            <a:endParaRPr lang="en-US" sz="2400" dirty="0">
              <a:solidFill>
                <a:srgbClr val="9E7800"/>
              </a:solidFill>
            </a:endParaRPr>
          </a:p>
          <a:p>
            <a:endParaRPr lang="en-US" sz="2400" dirty="0">
              <a:solidFill>
                <a:srgbClr val="87D9C6"/>
              </a:solidFill>
            </a:endParaRPr>
          </a:p>
          <a:p>
            <a:r>
              <a:rPr lang="en-US" sz="2400" dirty="0">
                <a:solidFill>
                  <a:schemeClr val="accent3">
                    <a:lumMod val="75000"/>
                  </a:schemeClr>
                </a:solidFill>
              </a:rPr>
              <a:t># This might take a couple of hours. Go get some coffee. </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03A369CB-4EFF-49E5-B5D9-3364C6D4B973}"/>
              </a:ext>
            </a:extLst>
          </p:cNvPr>
          <p:cNvSpPr/>
          <p:nvPr/>
        </p:nvSpPr>
        <p:spPr>
          <a:xfrm>
            <a:off x="2736673" y="3275112"/>
            <a:ext cx="3276538" cy="338554"/>
          </a:xfrm>
          <a:prstGeom prst="rect">
            <a:avLst/>
          </a:prstGeom>
        </p:spPr>
        <p:txBody>
          <a:bodyPr wrap="none">
            <a:spAutoFit/>
          </a:bodyPr>
          <a:lstStyle/>
          <a:p>
            <a:r>
              <a:rPr lang="en-US" sz="1600" dirty="0">
                <a:solidFill>
                  <a:schemeClr val="accent4">
                    <a:lumMod val="75000"/>
                  </a:schemeClr>
                </a:solidFill>
              </a:rPr>
              <a:t>Processed micrographs to be picked</a:t>
            </a:r>
            <a:endParaRPr lang="en-US" sz="1600" dirty="0"/>
          </a:p>
        </p:txBody>
      </p:sp>
      <p:sp>
        <p:nvSpPr>
          <p:cNvPr id="7" name="Rectangle 6">
            <a:extLst>
              <a:ext uri="{FF2B5EF4-FFF2-40B4-BE49-F238E27FC236}">
                <a16:creationId xmlns:a16="http://schemas.microsoft.com/office/drawing/2014/main" id="{C18DD0D8-2602-4B36-A6B7-6AC06C34CFAC}"/>
              </a:ext>
            </a:extLst>
          </p:cNvPr>
          <p:cNvSpPr/>
          <p:nvPr/>
        </p:nvSpPr>
        <p:spPr>
          <a:xfrm>
            <a:off x="4848396" y="3975303"/>
            <a:ext cx="2959857" cy="584775"/>
          </a:xfrm>
          <a:prstGeom prst="rect">
            <a:avLst/>
          </a:prstGeom>
        </p:spPr>
        <p:txBody>
          <a:bodyPr wrap="square">
            <a:spAutoFit/>
          </a:bodyPr>
          <a:lstStyle/>
          <a:p>
            <a:pPr algn="ctr"/>
            <a:r>
              <a:rPr lang="en-US" sz="1600" dirty="0">
                <a:solidFill>
                  <a:srgbClr val="7030A0"/>
                </a:solidFill>
              </a:rPr>
              <a:t>Particle radius</a:t>
            </a:r>
          </a:p>
          <a:p>
            <a:pPr algn="ctr"/>
            <a:r>
              <a:rPr lang="en-US" sz="1600" dirty="0">
                <a:solidFill>
                  <a:srgbClr val="7030A0"/>
                </a:solidFill>
              </a:rPr>
              <a:t>(just over half the real radius)</a:t>
            </a:r>
            <a:endParaRPr lang="en-US" sz="1600" dirty="0"/>
          </a:p>
        </p:txBody>
      </p:sp>
      <p:sp>
        <p:nvSpPr>
          <p:cNvPr id="8" name="Rectangle 7">
            <a:extLst>
              <a:ext uri="{FF2B5EF4-FFF2-40B4-BE49-F238E27FC236}">
                <a16:creationId xmlns:a16="http://schemas.microsoft.com/office/drawing/2014/main" id="{41E7827C-9E43-4702-8FEA-5A44DAB128C8}"/>
              </a:ext>
            </a:extLst>
          </p:cNvPr>
          <p:cNvSpPr/>
          <p:nvPr/>
        </p:nvSpPr>
        <p:spPr>
          <a:xfrm>
            <a:off x="6444640" y="3028889"/>
            <a:ext cx="3278480" cy="584775"/>
          </a:xfrm>
          <a:prstGeom prst="rect">
            <a:avLst/>
          </a:prstGeom>
        </p:spPr>
        <p:txBody>
          <a:bodyPr wrap="square">
            <a:spAutoFit/>
          </a:bodyPr>
          <a:lstStyle/>
          <a:p>
            <a:pPr algn="ctr"/>
            <a:r>
              <a:rPr lang="en-US" sz="1600" dirty="0">
                <a:solidFill>
                  <a:srgbClr val="0070C0"/>
                </a:solidFill>
              </a:rPr>
              <a:t>Neural network epoch to apply</a:t>
            </a:r>
          </a:p>
          <a:p>
            <a:pPr algn="ctr"/>
            <a:r>
              <a:rPr lang="en-US" sz="1600" dirty="0">
                <a:solidFill>
                  <a:srgbClr val="0070C0"/>
                </a:solidFill>
              </a:rPr>
              <a:t>(one with highest AUPRC)</a:t>
            </a:r>
            <a:endParaRPr lang="en-US" sz="1600" dirty="0"/>
          </a:p>
        </p:txBody>
      </p:sp>
      <p:sp>
        <p:nvSpPr>
          <p:cNvPr id="10" name="Rectangle 9">
            <a:extLst>
              <a:ext uri="{FF2B5EF4-FFF2-40B4-BE49-F238E27FC236}">
                <a16:creationId xmlns:a16="http://schemas.microsoft.com/office/drawing/2014/main" id="{F49D23EA-29EC-434C-9CA1-13A897C71436}"/>
              </a:ext>
            </a:extLst>
          </p:cNvPr>
          <p:cNvSpPr/>
          <p:nvPr/>
        </p:nvSpPr>
        <p:spPr>
          <a:xfrm>
            <a:off x="676775" y="4298170"/>
            <a:ext cx="2652777" cy="338554"/>
          </a:xfrm>
          <a:prstGeom prst="rect">
            <a:avLst/>
          </a:prstGeom>
        </p:spPr>
        <p:txBody>
          <a:bodyPr wrap="none">
            <a:spAutoFit/>
          </a:bodyPr>
          <a:lstStyle/>
          <a:p>
            <a:pPr algn="ctr"/>
            <a:r>
              <a:rPr lang="en-US" sz="1600" dirty="0">
                <a:solidFill>
                  <a:srgbClr val="9E7800"/>
                </a:solidFill>
              </a:rPr>
              <a:t>Name for output particle list</a:t>
            </a:r>
            <a:endParaRPr lang="en-US" sz="1600" dirty="0"/>
          </a:p>
        </p:txBody>
      </p:sp>
      <p:sp>
        <p:nvSpPr>
          <p:cNvPr id="3" name="Rectangle 2">
            <a:extLst>
              <a:ext uri="{FF2B5EF4-FFF2-40B4-BE49-F238E27FC236}">
                <a16:creationId xmlns:a16="http://schemas.microsoft.com/office/drawing/2014/main" id="{EBAECD54-84D4-4083-9A0C-CE59AC129146}"/>
              </a:ext>
            </a:extLst>
          </p:cNvPr>
          <p:cNvSpPr/>
          <p:nvPr/>
        </p:nvSpPr>
        <p:spPr>
          <a:xfrm>
            <a:off x="305019" y="3559802"/>
            <a:ext cx="9460651" cy="830997"/>
          </a:xfrm>
          <a:prstGeom prst="rect">
            <a:avLst/>
          </a:prstGeom>
        </p:spPr>
        <p:txBody>
          <a:bodyPr wrap="square">
            <a:spAutoFit/>
          </a:bodyPr>
          <a:lstStyle/>
          <a:p>
            <a:r>
              <a:rPr lang="en-US" sz="2400" dirty="0">
                <a:solidFill>
                  <a:schemeClr val="tx2"/>
                </a:solidFill>
              </a:rPr>
              <a:t>$ topaz extract </a:t>
            </a:r>
            <a:r>
              <a:rPr lang="en-US" sz="2400" dirty="0">
                <a:solidFill>
                  <a:srgbClr val="687941"/>
                </a:solidFill>
              </a:rPr>
              <a:t>./../../data/processed/*.tiff </a:t>
            </a:r>
            <a:r>
              <a:rPr lang="en-US" sz="2400" dirty="0">
                <a:solidFill>
                  <a:srgbClr val="7030A0"/>
                </a:solidFill>
              </a:rPr>
              <a:t>-r 7 </a:t>
            </a:r>
            <a:r>
              <a:rPr lang="en-US" sz="2400" dirty="0">
                <a:solidFill>
                  <a:srgbClr val="0070C0"/>
                </a:solidFill>
              </a:rPr>
              <a:t>-m model_epoch10.sav </a:t>
            </a:r>
            <a:r>
              <a:rPr lang="en-US" sz="2400" dirty="0">
                <a:solidFill>
                  <a:srgbClr val="9E7800"/>
                </a:solidFill>
              </a:rPr>
              <a:t>-o predicted_particles_all.txt</a:t>
            </a:r>
          </a:p>
        </p:txBody>
      </p:sp>
    </p:spTree>
    <p:extLst>
      <p:ext uri="{BB962C8B-B14F-4D97-AF65-F5344CB8AC3E}">
        <p14:creationId xmlns:p14="http://schemas.microsoft.com/office/powerpoint/2010/main" val="31631128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7" end="7"/>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Scaling particles</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402184" cy="1569660"/>
          </a:xfrm>
          <a:prstGeom prst="rect">
            <a:avLst/>
          </a:prstGeom>
          <a:noFill/>
        </p:spPr>
        <p:txBody>
          <a:bodyPr wrap="square" rtlCol="0">
            <a:spAutoFit/>
          </a:bodyPr>
          <a:lstStyle/>
          <a:p>
            <a:r>
              <a:rPr lang="en-US" sz="2400" dirty="0">
                <a:solidFill>
                  <a:schemeClr val="accent3">
                    <a:lumMod val="75000"/>
                  </a:schemeClr>
                </a:solidFill>
              </a:rPr>
              <a:t># Now you have to scale your particles back up using the same command as before, but this time the –s argument will be your scaling factor from </a:t>
            </a:r>
            <a:r>
              <a:rPr lang="en-US" sz="2400" dirty="0" err="1">
                <a:solidFill>
                  <a:schemeClr val="accent3">
                    <a:lumMod val="75000"/>
                  </a:schemeClr>
                </a:solidFill>
              </a:rPr>
              <a:t>preprossing</a:t>
            </a:r>
            <a:r>
              <a:rPr lang="en-US" sz="2400" dirty="0">
                <a:solidFill>
                  <a:schemeClr val="accent3">
                    <a:lumMod val="75000"/>
                  </a:schemeClr>
                </a:solidFill>
              </a:rPr>
              <a:t>.</a:t>
            </a:r>
          </a:p>
          <a:p>
            <a:endParaRPr lang="en-US" sz="2400" dirty="0">
              <a:solidFill>
                <a:schemeClr val="accent3">
                  <a:lumMod val="75000"/>
                </a:schemeClr>
              </a:solidFill>
            </a:endParaRPr>
          </a:p>
          <a:p>
            <a:endParaRPr lang="en-US" sz="2400" dirty="0">
              <a:solidFill>
                <a:schemeClr val="tx2"/>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3" name="Rectangle 2">
            <a:extLst>
              <a:ext uri="{FF2B5EF4-FFF2-40B4-BE49-F238E27FC236}">
                <a16:creationId xmlns:a16="http://schemas.microsoft.com/office/drawing/2014/main" id="{140B65A0-0E9E-4BB2-8A96-05FAE0D5A36D}"/>
              </a:ext>
            </a:extLst>
          </p:cNvPr>
          <p:cNvSpPr/>
          <p:nvPr/>
        </p:nvSpPr>
        <p:spPr>
          <a:xfrm>
            <a:off x="281816" y="3152002"/>
            <a:ext cx="7441757" cy="830997"/>
          </a:xfrm>
          <a:prstGeom prst="rect">
            <a:avLst/>
          </a:prstGeom>
        </p:spPr>
        <p:txBody>
          <a:bodyPr wrap="square">
            <a:spAutoFit/>
          </a:bodyPr>
          <a:lstStyle/>
          <a:p>
            <a:r>
              <a:rPr lang="en-US" sz="2400" dirty="0">
                <a:solidFill>
                  <a:schemeClr val="tx2"/>
                </a:solidFill>
              </a:rPr>
              <a:t>$ topaz </a:t>
            </a:r>
            <a:r>
              <a:rPr lang="en-US" sz="2400" dirty="0" err="1">
                <a:solidFill>
                  <a:schemeClr val="tx2"/>
                </a:solidFill>
              </a:rPr>
              <a:t>scale_coordinates</a:t>
            </a:r>
            <a:r>
              <a:rPr lang="en-US" sz="2400" dirty="0">
                <a:solidFill>
                  <a:schemeClr val="tx2"/>
                </a:solidFill>
              </a:rPr>
              <a:t> </a:t>
            </a:r>
            <a:r>
              <a:rPr lang="en-US" sz="2400" dirty="0">
                <a:solidFill>
                  <a:srgbClr val="687941"/>
                </a:solidFill>
              </a:rPr>
              <a:t>predicted_particles_all.txt</a:t>
            </a:r>
            <a:r>
              <a:rPr lang="en-US" sz="2400" dirty="0">
                <a:solidFill>
                  <a:schemeClr val="tx2"/>
                </a:solidFill>
              </a:rPr>
              <a:t> </a:t>
            </a:r>
            <a:r>
              <a:rPr lang="en-US" sz="2400" dirty="0">
                <a:solidFill>
                  <a:srgbClr val="7030A0"/>
                </a:solidFill>
              </a:rPr>
              <a:t>-s 4 </a:t>
            </a:r>
            <a:r>
              <a:rPr lang="en-US" sz="2400" dirty="0">
                <a:solidFill>
                  <a:srgbClr val="0070C0"/>
                </a:solidFill>
              </a:rPr>
              <a:t>-o predicted_particles_all_scaled.txt </a:t>
            </a:r>
          </a:p>
        </p:txBody>
      </p:sp>
      <p:sp>
        <p:nvSpPr>
          <p:cNvPr id="7" name="Rectangle 6">
            <a:extLst>
              <a:ext uri="{FF2B5EF4-FFF2-40B4-BE49-F238E27FC236}">
                <a16:creationId xmlns:a16="http://schemas.microsoft.com/office/drawing/2014/main" id="{7A3D6789-FB14-406F-B526-6760E436DD7C}"/>
              </a:ext>
            </a:extLst>
          </p:cNvPr>
          <p:cNvSpPr/>
          <p:nvPr/>
        </p:nvSpPr>
        <p:spPr>
          <a:xfrm>
            <a:off x="4626433" y="2951946"/>
            <a:ext cx="1668534" cy="338554"/>
          </a:xfrm>
          <a:prstGeom prst="rect">
            <a:avLst/>
          </a:prstGeom>
        </p:spPr>
        <p:txBody>
          <a:bodyPr wrap="none">
            <a:spAutoFit/>
          </a:bodyPr>
          <a:lstStyle/>
          <a:p>
            <a:r>
              <a:rPr lang="en-US" sz="1600" dirty="0">
                <a:solidFill>
                  <a:schemeClr val="accent4">
                    <a:lumMod val="75000"/>
                  </a:schemeClr>
                </a:solidFill>
              </a:rPr>
              <a:t>Input particle list</a:t>
            </a:r>
            <a:endParaRPr lang="en-US" sz="1600" dirty="0"/>
          </a:p>
        </p:txBody>
      </p:sp>
      <p:sp>
        <p:nvSpPr>
          <p:cNvPr id="8" name="Rectangle 7">
            <a:extLst>
              <a:ext uri="{FF2B5EF4-FFF2-40B4-BE49-F238E27FC236}">
                <a16:creationId xmlns:a16="http://schemas.microsoft.com/office/drawing/2014/main" id="{0037545B-B729-4E91-872D-01F1B08BF8E6}"/>
              </a:ext>
            </a:extLst>
          </p:cNvPr>
          <p:cNvSpPr/>
          <p:nvPr/>
        </p:nvSpPr>
        <p:spPr>
          <a:xfrm>
            <a:off x="6921036" y="2951946"/>
            <a:ext cx="2959857" cy="338554"/>
          </a:xfrm>
          <a:prstGeom prst="rect">
            <a:avLst/>
          </a:prstGeom>
        </p:spPr>
        <p:txBody>
          <a:bodyPr wrap="square">
            <a:spAutoFit/>
          </a:bodyPr>
          <a:lstStyle/>
          <a:p>
            <a:pPr algn="ctr"/>
            <a:r>
              <a:rPr lang="en-US" sz="1600" dirty="0">
                <a:solidFill>
                  <a:srgbClr val="7030A0"/>
                </a:solidFill>
              </a:rPr>
              <a:t>Binning used in preprocessing</a:t>
            </a:r>
            <a:endParaRPr lang="en-US" sz="1600" dirty="0"/>
          </a:p>
        </p:txBody>
      </p:sp>
      <p:sp>
        <p:nvSpPr>
          <p:cNvPr id="10" name="Rectangle 9">
            <a:extLst>
              <a:ext uri="{FF2B5EF4-FFF2-40B4-BE49-F238E27FC236}">
                <a16:creationId xmlns:a16="http://schemas.microsoft.com/office/drawing/2014/main" id="{E8D2582B-1915-4330-9223-7E7AF9472000}"/>
              </a:ext>
            </a:extLst>
          </p:cNvPr>
          <p:cNvSpPr/>
          <p:nvPr/>
        </p:nvSpPr>
        <p:spPr>
          <a:xfrm>
            <a:off x="754868" y="3993438"/>
            <a:ext cx="3871565" cy="338554"/>
          </a:xfrm>
          <a:prstGeom prst="rect">
            <a:avLst/>
          </a:prstGeom>
        </p:spPr>
        <p:txBody>
          <a:bodyPr wrap="square">
            <a:spAutoFit/>
          </a:bodyPr>
          <a:lstStyle/>
          <a:p>
            <a:pPr algn="ctr"/>
            <a:r>
              <a:rPr lang="en-US" sz="1600" dirty="0">
                <a:solidFill>
                  <a:srgbClr val="0070C0"/>
                </a:solidFill>
              </a:rPr>
              <a:t>Output named for scaled up particle list</a:t>
            </a:r>
            <a:endParaRPr lang="en-US" sz="1600" dirty="0"/>
          </a:p>
        </p:txBody>
      </p:sp>
    </p:spTree>
    <p:extLst>
      <p:ext uri="{BB962C8B-B14F-4D97-AF65-F5344CB8AC3E}">
        <p14:creationId xmlns:p14="http://schemas.microsoft.com/office/powerpoint/2010/main" val="274211695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Getting to a .star file</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0353762" cy="3785652"/>
          </a:xfrm>
          <a:prstGeom prst="rect">
            <a:avLst/>
          </a:prstGeom>
          <a:noFill/>
        </p:spPr>
        <p:txBody>
          <a:bodyPr wrap="square" rtlCol="0">
            <a:spAutoFit/>
          </a:bodyPr>
          <a:lstStyle/>
          <a:p>
            <a:r>
              <a:rPr lang="en-US" sz="2400" dirty="0">
                <a:solidFill>
                  <a:schemeClr val="accent3">
                    <a:lumMod val="75000"/>
                  </a:schemeClr>
                </a:solidFill>
              </a:rPr>
              <a:t># Time to turn your topaz .txt file into a star file.</a:t>
            </a:r>
          </a:p>
          <a:p>
            <a:r>
              <a:rPr lang="en-US" sz="2400" dirty="0">
                <a:solidFill>
                  <a:schemeClr val="accent3">
                    <a:lumMod val="75000"/>
                  </a:schemeClr>
                </a:solidFill>
              </a:rPr>
              <a:t> </a:t>
            </a:r>
          </a:p>
          <a:p>
            <a:endParaRPr lang="en-US" sz="2400" dirty="0">
              <a:solidFill>
                <a:schemeClr val="accent3">
                  <a:lumMod val="60000"/>
                  <a:lumOff val="40000"/>
                </a:schemeClr>
              </a:solidFill>
            </a:endParaRPr>
          </a:p>
          <a:p>
            <a:r>
              <a:rPr lang="en-US" sz="2400" dirty="0">
                <a:solidFill>
                  <a:schemeClr val="tx2"/>
                </a:solidFill>
              </a:rPr>
              <a:t>$ topaz </a:t>
            </a:r>
            <a:r>
              <a:rPr lang="en-US" sz="2400" dirty="0" err="1">
                <a:solidFill>
                  <a:schemeClr val="tx2"/>
                </a:solidFill>
              </a:rPr>
              <a:t>coordinates_to_star</a:t>
            </a:r>
            <a:r>
              <a:rPr lang="en-US" sz="2400" dirty="0">
                <a:solidFill>
                  <a:schemeClr val="tx2"/>
                </a:solidFill>
              </a:rPr>
              <a:t> </a:t>
            </a:r>
            <a:r>
              <a:rPr lang="en-US" sz="2400" dirty="0">
                <a:solidFill>
                  <a:srgbClr val="687941"/>
                </a:solidFill>
              </a:rPr>
              <a:t>predicted_particles_all_scaled.txt</a:t>
            </a:r>
            <a:r>
              <a:rPr lang="en-US" sz="2400" dirty="0">
                <a:solidFill>
                  <a:schemeClr val="tx2"/>
                </a:solidFill>
              </a:rPr>
              <a:t> </a:t>
            </a:r>
            <a:r>
              <a:rPr lang="en-US" sz="2400" dirty="0">
                <a:solidFill>
                  <a:srgbClr val="7030A0"/>
                </a:solidFill>
              </a:rPr>
              <a:t>--image-</a:t>
            </a:r>
            <a:r>
              <a:rPr lang="en-US" sz="2400" dirty="0" err="1">
                <a:solidFill>
                  <a:srgbClr val="7030A0"/>
                </a:solidFill>
              </a:rPr>
              <a:t>ext</a:t>
            </a:r>
            <a:r>
              <a:rPr lang="en-US" sz="2400" dirty="0">
                <a:solidFill>
                  <a:srgbClr val="7030A0"/>
                </a:solidFill>
              </a:rPr>
              <a:t> .</a:t>
            </a:r>
            <a:r>
              <a:rPr lang="en-US" sz="2400" dirty="0" err="1">
                <a:solidFill>
                  <a:srgbClr val="7030A0"/>
                </a:solidFill>
              </a:rPr>
              <a:t>mrc</a:t>
            </a:r>
            <a:r>
              <a:rPr lang="en-US" sz="2400" dirty="0">
                <a:solidFill>
                  <a:srgbClr val="7030A0"/>
                </a:solidFill>
              </a:rPr>
              <a:t> </a:t>
            </a:r>
            <a:r>
              <a:rPr lang="en-US" sz="2400" dirty="0">
                <a:solidFill>
                  <a:srgbClr val="0070C0"/>
                </a:solidFill>
              </a:rPr>
              <a:t>--voltage 300 --spherical-</a:t>
            </a:r>
            <a:r>
              <a:rPr lang="en-US" sz="2400" dirty="0" err="1">
                <a:solidFill>
                  <a:srgbClr val="0070C0"/>
                </a:solidFill>
              </a:rPr>
              <a:t>aberation</a:t>
            </a:r>
            <a:r>
              <a:rPr lang="en-US" sz="2400" dirty="0">
                <a:solidFill>
                  <a:srgbClr val="0070C0"/>
                </a:solidFill>
              </a:rPr>
              <a:t> 2.3 --amplitude-contrast 0.07 --detector-pixel-size 5 --magnification 47147.57190</a:t>
            </a:r>
            <a:r>
              <a:rPr lang="en-US" sz="2400" dirty="0">
                <a:solidFill>
                  <a:schemeClr val="tx2"/>
                </a:solidFill>
              </a:rPr>
              <a:t> </a:t>
            </a:r>
            <a:r>
              <a:rPr lang="en-US" sz="2400" dirty="0">
                <a:solidFill>
                  <a:srgbClr val="9E7800"/>
                </a:solidFill>
              </a:rPr>
              <a:t>&gt; </a:t>
            </a:r>
            <a:r>
              <a:rPr lang="en-US" sz="2400" dirty="0" err="1">
                <a:solidFill>
                  <a:srgbClr val="9E7800"/>
                </a:solidFill>
              </a:rPr>
              <a:t>predicted_particles_all.star</a:t>
            </a:r>
            <a:endParaRPr lang="en-US" sz="2400" dirty="0">
              <a:solidFill>
                <a:srgbClr val="9E7800"/>
              </a:solidFill>
            </a:endParaRPr>
          </a:p>
          <a:p>
            <a:endParaRPr lang="en-US" sz="2400" dirty="0">
              <a:solidFill>
                <a:schemeClr val="tx2"/>
              </a:solidFill>
            </a:endParaRPr>
          </a:p>
          <a:p>
            <a:endParaRPr lang="en-US" sz="2400" dirty="0">
              <a:solidFill>
                <a:schemeClr val="tx2"/>
              </a:solidFill>
            </a:endParaRPr>
          </a:p>
          <a:p>
            <a:r>
              <a:rPr lang="en-US" sz="2400" dirty="0">
                <a:solidFill>
                  <a:schemeClr val="accent3">
                    <a:lumMod val="75000"/>
                  </a:schemeClr>
                </a:solidFill>
              </a:rPr>
              <a:t># This will contain every single particle predicted by Topaz, and there will be </a:t>
            </a:r>
            <a:r>
              <a:rPr lang="en-US" sz="2400" i="1" dirty="0">
                <a:solidFill>
                  <a:schemeClr val="accent3">
                    <a:lumMod val="75000"/>
                  </a:schemeClr>
                </a:solidFill>
              </a:rPr>
              <a:t>a lot</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D22B920A-7FB1-4680-8ECE-03C045604466}"/>
              </a:ext>
            </a:extLst>
          </p:cNvPr>
          <p:cNvSpPr/>
          <p:nvPr/>
        </p:nvSpPr>
        <p:spPr>
          <a:xfrm>
            <a:off x="4826002" y="2543592"/>
            <a:ext cx="2529347" cy="338554"/>
          </a:xfrm>
          <a:prstGeom prst="rect">
            <a:avLst/>
          </a:prstGeom>
        </p:spPr>
        <p:txBody>
          <a:bodyPr wrap="none">
            <a:spAutoFit/>
          </a:bodyPr>
          <a:lstStyle/>
          <a:p>
            <a:r>
              <a:rPr lang="en-US" sz="1600" dirty="0">
                <a:solidFill>
                  <a:schemeClr val="accent4">
                    <a:lumMod val="75000"/>
                  </a:schemeClr>
                </a:solidFill>
              </a:rPr>
              <a:t>Input scaled up particle list</a:t>
            </a:r>
            <a:endParaRPr lang="en-US" sz="1600" dirty="0"/>
          </a:p>
        </p:txBody>
      </p:sp>
      <p:sp>
        <p:nvSpPr>
          <p:cNvPr id="7" name="Rectangle 6">
            <a:extLst>
              <a:ext uri="{FF2B5EF4-FFF2-40B4-BE49-F238E27FC236}">
                <a16:creationId xmlns:a16="http://schemas.microsoft.com/office/drawing/2014/main" id="{920EA0CE-941A-4523-BE3C-E98A96EE5D8C}"/>
              </a:ext>
            </a:extLst>
          </p:cNvPr>
          <p:cNvSpPr/>
          <p:nvPr/>
        </p:nvSpPr>
        <p:spPr>
          <a:xfrm>
            <a:off x="7967516" y="2543592"/>
            <a:ext cx="2959857" cy="338554"/>
          </a:xfrm>
          <a:prstGeom prst="rect">
            <a:avLst/>
          </a:prstGeom>
        </p:spPr>
        <p:txBody>
          <a:bodyPr wrap="square">
            <a:spAutoFit/>
          </a:bodyPr>
          <a:lstStyle/>
          <a:p>
            <a:pPr algn="ctr"/>
            <a:r>
              <a:rPr lang="en-US" sz="1600" dirty="0">
                <a:solidFill>
                  <a:srgbClr val="7030A0"/>
                </a:solidFill>
              </a:rPr>
              <a:t>Micrograph extension</a:t>
            </a:r>
            <a:endParaRPr lang="en-US" sz="1600" dirty="0"/>
          </a:p>
        </p:txBody>
      </p:sp>
      <p:sp>
        <p:nvSpPr>
          <p:cNvPr id="8" name="Rectangle 7">
            <a:extLst>
              <a:ext uri="{FF2B5EF4-FFF2-40B4-BE49-F238E27FC236}">
                <a16:creationId xmlns:a16="http://schemas.microsoft.com/office/drawing/2014/main" id="{8EB32E29-94A6-4759-B16E-E8730263D941}"/>
              </a:ext>
            </a:extLst>
          </p:cNvPr>
          <p:cNvSpPr/>
          <p:nvPr/>
        </p:nvSpPr>
        <p:spPr>
          <a:xfrm>
            <a:off x="1192190" y="3943289"/>
            <a:ext cx="3278480" cy="338554"/>
          </a:xfrm>
          <a:prstGeom prst="rect">
            <a:avLst/>
          </a:prstGeom>
        </p:spPr>
        <p:txBody>
          <a:bodyPr wrap="square">
            <a:spAutoFit/>
          </a:bodyPr>
          <a:lstStyle/>
          <a:p>
            <a:pPr algn="ctr"/>
            <a:r>
              <a:rPr lang="en-US" sz="1600" dirty="0">
                <a:solidFill>
                  <a:srgbClr val="0070C0"/>
                </a:solidFill>
              </a:rPr>
              <a:t>Microscope parameters</a:t>
            </a:r>
            <a:endParaRPr lang="en-US" sz="1600" dirty="0"/>
          </a:p>
        </p:txBody>
      </p:sp>
      <p:sp>
        <p:nvSpPr>
          <p:cNvPr id="10" name="Rectangle 9">
            <a:extLst>
              <a:ext uri="{FF2B5EF4-FFF2-40B4-BE49-F238E27FC236}">
                <a16:creationId xmlns:a16="http://schemas.microsoft.com/office/drawing/2014/main" id="{FE0933BD-C733-4927-A57D-09AC716B0F96}"/>
              </a:ext>
            </a:extLst>
          </p:cNvPr>
          <p:cNvSpPr/>
          <p:nvPr/>
        </p:nvSpPr>
        <p:spPr>
          <a:xfrm>
            <a:off x="6554185" y="3975855"/>
            <a:ext cx="2334293" cy="338554"/>
          </a:xfrm>
          <a:prstGeom prst="rect">
            <a:avLst/>
          </a:prstGeom>
        </p:spPr>
        <p:txBody>
          <a:bodyPr wrap="none">
            <a:spAutoFit/>
          </a:bodyPr>
          <a:lstStyle/>
          <a:p>
            <a:pPr algn="ctr"/>
            <a:r>
              <a:rPr lang="en-US" sz="1600" dirty="0">
                <a:solidFill>
                  <a:srgbClr val="9E7800"/>
                </a:solidFill>
              </a:rPr>
              <a:t>Name for output star file</a:t>
            </a:r>
            <a:endParaRPr lang="en-US" sz="1600" dirty="0"/>
          </a:p>
        </p:txBody>
      </p:sp>
    </p:spTree>
    <p:extLst>
      <p:ext uri="{BB962C8B-B14F-4D97-AF65-F5344CB8AC3E}">
        <p14:creationId xmlns:p14="http://schemas.microsoft.com/office/powerpoint/2010/main" val="17977970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6" end="6"/>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Getting to a .star file</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2677656"/>
          </a:xfrm>
          <a:prstGeom prst="rect">
            <a:avLst/>
          </a:prstGeom>
          <a:noFill/>
        </p:spPr>
        <p:txBody>
          <a:bodyPr wrap="square" rtlCol="0">
            <a:spAutoFit/>
          </a:bodyPr>
          <a:lstStyle/>
          <a:p>
            <a:r>
              <a:rPr lang="en-US" sz="2400" dirty="0">
                <a:solidFill>
                  <a:schemeClr val="accent3">
                    <a:lumMod val="75000"/>
                  </a:schemeClr>
                </a:solidFill>
              </a:rPr>
              <a:t># Each particle Topaz predicts is assigned a score. You can threshold your .star file by that score. A score of 0 is a good place to start. Increasing the score will limit you to particles Topaz is </a:t>
            </a:r>
            <a:r>
              <a:rPr lang="en-US" sz="2400" u="sng" dirty="0">
                <a:solidFill>
                  <a:schemeClr val="accent3">
                    <a:lumMod val="75000"/>
                  </a:schemeClr>
                </a:solidFill>
              </a:rPr>
              <a:t>more</a:t>
            </a:r>
            <a:r>
              <a:rPr lang="en-US" sz="2400" dirty="0">
                <a:solidFill>
                  <a:schemeClr val="accent3">
                    <a:lumMod val="75000"/>
                  </a:schemeClr>
                </a:solidFill>
              </a:rPr>
              <a:t> confident are real particles. Lowering it will get you more particles that Topaz is less confident about. The command will tell you how many particles you started with and how many you ended up with once the threshold was applied.</a:t>
            </a:r>
          </a:p>
          <a:p>
            <a:r>
              <a:rPr lang="en-US" sz="2400" dirty="0">
                <a:solidFill>
                  <a:schemeClr val="accent3">
                    <a:lumMod val="75000"/>
                  </a:schemeClr>
                </a:solidFill>
              </a:rPr>
              <a:t> </a:t>
            </a:r>
          </a:p>
          <a:p>
            <a:endParaRPr lang="en-US" sz="2400" dirty="0">
              <a:solidFill>
                <a:schemeClr val="accent3">
                  <a:lumMod val="60000"/>
                  <a:lumOff val="40000"/>
                </a:schemeClr>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3" name="Rectangle 2">
            <a:extLst>
              <a:ext uri="{FF2B5EF4-FFF2-40B4-BE49-F238E27FC236}">
                <a16:creationId xmlns:a16="http://schemas.microsoft.com/office/drawing/2014/main" id="{E79D30F0-B70E-407C-8605-DAF35BAD8EBB}"/>
              </a:ext>
            </a:extLst>
          </p:cNvPr>
          <p:cNvSpPr/>
          <p:nvPr/>
        </p:nvSpPr>
        <p:spPr>
          <a:xfrm>
            <a:off x="305019" y="4181316"/>
            <a:ext cx="8351301" cy="830997"/>
          </a:xfrm>
          <a:prstGeom prst="rect">
            <a:avLst/>
          </a:prstGeom>
        </p:spPr>
        <p:txBody>
          <a:bodyPr wrap="square">
            <a:spAutoFit/>
          </a:bodyPr>
          <a:lstStyle/>
          <a:p>
            <a:r>
              <a:rPr lang="en-US" sz="2400" dirty="0">
                <a:solidFill>
                  <a:schemeClr val="tx2"/>
                </a:solidFill>
              </a:rPr>
              <a:t>$ topaz </a:t>
            </a:r>
            <a:r>
              <a:rPr lang="en-US" sz="2400" dirty="0" err="1">
                <a:solidFill>
                  <a:schemeClr val="tx2"/>
                </a:solidFill>
              </a:rPr>
              <a:t>star_particles_threshold</a:t>
            </a:r>
            <a:r>
              <a:rPr lang="en-US" sz="2400" dirty="0">
                <a:solidFill>
                  <a:schemeClr val="tx2"/>
                </a:solidFill>
              </a:rPr>
              <a:t> </a:t>
            </a:r>
            <a:r>
              <a:rPr lang="en-US" sz="2400" dirty="0" err="1">
                <a:solidFill>
                  <a:srgbClr val="687941"/>
                </a:solidFill>
              </a:rPr>
              <a:t>predicted_particles_all.star</a:t>
            </a:r>
            <a:r>
              <a:rPr lang="en-US" sz="2400" dirty="0">
                <a:solidFill>
                  <a:srgbClr val="687941"/>
                </a:solidFill>
              </a:rPr>
              <a:t> </a:t>
            </a:r>
            <a:r>
              <a:rPr lang="en-US" sz="2400" dirty="0">
                <a:solidFill>
                  <a:srgbClr val="7030A0"/>
                </a:solidFill>
              </a:rPr>
              <a:t>-t 0 </a:t>
            </a:r>
            <a:r>
              <a:rPr lang="en-US" sz="2400" dirty="0">
                <a:solidFill>
                  <a:srgbClr val="0070C0"/>
                </a:solidFill>
              </a:rPr>
              <a:t>-o predicted_particles_0.star</a:t>
            </a:r>
          </a:p>
        </p:txBody>
      </p:sp>
      <p:sp>
        <p:nvSpPr>
          <p:cNvPr id="7" name="Rectangle 6">
            <a:extLst>
              <a:ext uri="{FF2B5EF4-FFF2-40B4-BE49-F238E27FC236}">
                <a16:creationId xmlns:a16="http://schemas.microsoft.com/office/drawing/2014/main" id="{655C37E3-DB07-436F-B831-29D5DE8BB663}"/>
              </a:ext>
            </a:extLst>
          </p:cNvPr>
          <p:cNvSpPr/>
          <p:nvPr/>
        </p:nvSpPr>
        <p:spPr>
          <a:xfrm>
            <a:off x="5561883" y="3935512"/>
            <a:ext cx="1350050" cy="338554"/>
          </a:xfrm>
          <a:prstGeom prst="rect">
            <a:avLst/>
          </a:prstGeom>
        </p:spPr>
        <p:txBody>
          <a:bodyPr wrap="none">
            <a:spAutoFit/>
          </a:bodyPr>
          <a:lstStyle/>
          <a:p>
            <a:r>
              <a:rPr lang="en-US" sz="1600" dirty="0">
                <a:solidFill>
                  <a:schemeClr val="accent4">
                    <a:lumMod val="75000"/>
                  </a:schemeClr>
                </a:solidFill>
              </a:rPr>
              <a:t>Input star file</a:t>
            </a:r>
            <a:endParaRPr lang="en-US" sz="1600" dirty="0"/>
          </a:p>
        </p:txBody>
      </p:sp>
      <p:sp>
        <p:nvSpPr>
          <p:cNvPr id="8" name="Rectangle 7">
            <a:extLst>
              <a:ext uri="{FF2B5EF4-FFF2-40B4-BE49-F238E27FC236}">
                <a16:creationId xmlns:a16="http://schemas.microsoft.com/office/drawing/2014/main" id="{AD72339C-2D98-465C-85AB-24AC90FF402B}"/>
              </a:ext>
            </a:extLst>
          </p:cNvPr>
          <p:cNvSpPr/>
          <p:nvPr/>
        </p:nvSpPr>
        <p:spPr>
          <a:xfrm>
            <a:off x="6911933" y="3935512"/>
            <a:ext cx="2959857" cy="338554"/>
          </a:xfrm>
          <a:prstGeom prst="rect">
            <a:avLst/>
          </a:prstGeom>
        </p:spPr>
        <p:txBody>
          <a:bodyPr wrap="square">
            <a:spAutoFit/>
          </a:bodyPr>
          <a:lstStyle/>
          <a:p>
            <a:pPr algn="ctr"/>
            <a:r>
              <a:rPr lang="en-US" sz="1600" dirty="0">
                <a:solidFill>
                  <a:srgbClr val="7030A0"/>
                </a:solidFill>
              </a:rPr>
              <a:t>Threshold value</a:t>
            </a:r>
            <a:endParaRPr lang="en-US" sz="1600" dirty="0"/>
          </a:p>
        </p:txBody>
      </p:sp>
      <p:sp>
        <p:nvSpPr>
          <p:cNvPr id="10" name="Rectangle 9">
            <a:extLst>
              <a:ext uri="{FF2B5EF4-FFF2-40B4-BE49-F238E27FC236}">
                <a16:creationId xmlns:a16="http://schemas.microsoft.com/office/drawing/2014/main" id="{EA0D6C9C-4FF4-4A07-954C-C7047ACF4033}"/>
              </a:ext>
            </a:extLst>
          </p:cNvPr>
          <p:cNvSpPr/>
          <p:nvPr/>
        </p:nvSpPr>
        <p:spPr>
          <a:xfrm>
            <a:off x="613070" y="4946571"/>
            <a:ext cx="3278480" cy="338554"/>
          </a:xfrm>
          <a:prstGeom prst="rect">
            <a:avLst/>
          </a:prstGeom>
        </p:spPr>
        <p:txBody>
          <a:bodyPr wrap="square">
            <a:spAutoFit/>
          </a:bodyPr>
          <a:lstStyle/>
          <a:p>
            <a:pPr algn="ctr"/>
            <a:r>
              <a:rPr lang="en-US" sz="1600" dirty="0">
                <a:solidFill>
                  <a:srgbClr val="0070C0"/>
                </a:solidFill>
              </a:rPr>
              <a:t>Output </a:t>
            </a:r>
            <a:r>
              <a:rPr lang="en-US" sz="1600" dirty="0" err="1">
                <a:solidFill>
                  <a:srgbClr val="0070C0"/>
                </a:solidFill>
              </a:rPr>
              <a:t>thresholded</a:t>
            </a:r>
            <a:r>
              <a:rPr lang="en-US" sz="1600" dirty="0">
                <a:solidFill>
                  <a:srgbClr val="0070C0"/>
                </a:solidFill>
              </a:rPr>
              <a:t> star file</a:t>
            </a:r>
            <a:endParaRPr lang="en-US" sz="1600" dirty="0"/>
          </a:p>
        </p:txBody>
      </p:sp>
    </p:spTree>
    <p:extLst>
      <p:ext uri="{BB962C8B-B14F-4D97-AF65-F5344CB8AC3E}">
        <p14:creationId xmlns:p14="http://schemas.microsoft.com/office/powerpoint/2010/main" val="407869045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Preprocessing </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7" y="1720840"/>
            <a:ext cx="11158343" cy="3416320"/>
          </a:xfrm>
          <a:prstGeom prst="rect">
            <a:avLst/>
          </a:prstGeom>
          <a:noFill/>
        </p:spPr>
        <p:txBody>
          <a:bodyPr wrap="square" rtlCol="0">
            <a:spAutoFit/>
          </a:bodyPr>
          <a:lstStyle/>
          <a:p>
            <a:r>
              <a:rPr lang="en-US" sz="2400" dirty="0">
                <a:solidFill>
                  <a:schemeClr val="accent3">
                    <a:lumMod val="75000"/>
                  </a:schemeClr>
                </a:solidFill>
              </a:rPr>
              <a:t># Combination of binning and normalization. You can either copy your raw data into the topaz/data/raw directory or just tell topaz where your raw data currently is. Below, I assume it’s in </a:t>
            </a:r>
            <a:r>
              <a:rPr lang="en-US" sz="2400" dirty="0" err="1">
                <a:solidFill>
                  <a:schemeClr val="accent3">
                    <a:lumMod val="75000"/>
                  </a:schemeClr>
                </a:solidFill>
              </a:rPr>
              <a:t>Leginon</a:t>
            </a:r>
            <a:r>
              <a:rPr lang="en-US" sz="2400" dirty="0">
                <a:solidFill>
                  <a:schemeClr val="accent3">
                    <a:lumMod val="75000"/>
                  </a:schemeClr>
                </a:solidFill>
              </a:rPr>
              <a:t>.</a:t>
            </a:r>
          </a:p>
          <a:p>
            <a:r>
              <a:rPr lang="en-US" sz="2400" dirty="0">
                <a:solidFill>
                  <a:schemeClr val="accent3">
                    <a:lumMod val="75000"/>
                  </a:schemeClr>
                </a:solidFill>
              </a:rPr>
              <a:t># use “topaz preprocess –h” to see all of the options</a:t>
            </a:r>
          </a:p>
          <a:p>
            <a:r>
              <a:rPr lang="en-US" sz="2400" dirty="0">
                <a:solidFill>
                  <a:schemeClr val="accent3">
                    <a:lumMod val="75000"/>
                  </a:schemeClr>
                </a:solidFill>
              </a:rPr>
              <a:t># “-s 4” indicates binning the micrographs by 4. It’s the default</a:t>
            </a:r>
          </a:p>
          <a:p>
            <a:endParaRPr lang="en-US" sz="2400" dirty="0">
              <a:solidFill>
                <a:schemeClr val="accent3">
                  <a:lumMod val="60000"/>
                  <a:lumOff val="40000"/>
                </a:schemeClr>
              </a:solidFill>
            </a:endParaRPr>
          </a:p>
          <a:p>
            <a:r>
              <a:rPr lang="en-US" sz="2400" dirty="0">
                <a:solidFill>
                  <a:schemeClr val="tx2"/>
                </a:solidFill>
              </a:rPr>
              <a:t>$ cd topaz</a:t>
            </a:r>
          </a:p>
          <a:p>
            <a:r>
              <a:rPr lang="en-US" sz="2400" dirty="0">
                <a:solidFill>
                  <a:schemeClr val="tx2"/>
                </a:solidFill>
              </a:rPr>
              <a:t>$ topaz preprocess </a:t>
            </a:r>
            <a:r>
              <a:rPr lang="en-US" sz="2400" dirty="0">
                <a:solidFill>
                  <a:schemeClr val="accent4">
                    <a:lumMod val="75000"/>
                  </a:schemeClr>
                </a:solidFill>
              </a:rPr>
              <a:t>/</a:t>
            </a:r>
            <a:r>
              <a:rPr lang="en-US" sz="2400" dirty="0" err="1">
                <a:solidFill>
                  <a:schemeClr val="accent4">
                    <a:lumMod val="75000"/>
                  </a:schemeClr>
                </a:solidFill>
              </a:rPr>
              <a:t>gpfs</a:t>
            </a:r>
            <a:r>
              <a:rPr lang="en-US" sz="2400" dirty="0">
                <a:solidFill>
                  <a:schemeClr val="accent4">
                    <a:lumMod val="75000"/>
                  </a:schemeClr>
                </a:solidFill>
              </a:rPr>
              <a:t>/</a:t>
            </a:r>
            <a:r>
              <a:rPr lang="en-US" sz="2400" dirty="0" err="1">
                <a:solidFill>
                  <a:schemeClr val="accent4">
                    <a:lumMod val="75000"/>
                  </a:schemeClr>
                </a:solidFill>
              </a:rPr>
              <a:t>leginon</a:t>
            </a:r>
            <a:r>
              <a:rPr lang="en-US" sz="2400" dirty="0">
                <a:solidFill>
                  <a:schemeClr val="accent4">
                    <a:lumMod val="75000"/>
                  </a:schemeClr>
                </a:solidFill>
              </a:rPr>
              <a:t>/USERNAME/SESSION/</a:t>
            </a:r>
            <a:r>
              <a:rPr lang="en-US" sz="2400" dirty="0" err="1">
                <a:solidFill>
                  <a:schemeClr val="accent4">
                    <a:lumMod val="75000"/>
                  </a:schemeClr>
                </a:solidFill>
              </a:rPr>
              <a:t>rawdata</a:t>
            </a:r>
            <a:r>
              <a:rPr lang="en-US" sz="2400" dirty="0">
                <a:solidFill>
                  <a:schemeClr val="accent4">
                    <a:lumMod val="75000"/>
                  </a:schemeClr>
                </a:solidFill>
              </a:rPr>
              <a:t>/*</a:t>
            </a:r>
            <a:r>
              <a:rPr lang="en-US" sz="2400" dirty="0" err="1">
                <a:solidFill>
                  <a:schemeClr val="accent4">
                    <a:lumMod val="75000"/>
                  </a:schemeClr>
                </a:solidFill>
              </a:rPr>
              <a:t>DW.mrc</a:t>
            </a:r>
            <a:r>
              <a:rPr lang="en-US" sz="2400" dirty="0">
                <a:solidFill>
                  <a:schemeClr val="accent4">
                    <a:lumMod val="75000"/>
                  </a:schemeClr>
                </a:solidFill>
              </a:rPr>
              <a:t> </a:t>
            </a:r>
            <a:r>
              <a:rPr lang="en-US" sz="2400" dirty="0">
                <a:solidFill>
                  <a:srgbClr val="7030A0"/>
                </a:solidFill>
              </a:rPr>
              <a:t>-s 4 </a:t>
            </a:r>
            <a:r>
              <a:rPr lang="en-US" sz="2400" dirty="0">
                <a:solidFill>
                  <a:srgbClr val="0070C0"/>
                </a:solidFill>
              </a:rPr>
              <a:t>--o data/processed/ </a:t>
            </a:r>
            <a:r>
              <a:rPr lang="en-US" sz="2400" dirty="0">
                <a:solidFill>
                  <a:srgbClr val="9E7800"/>
                </a:solidFill>
              </a:rPr>
              <a:t>-t 23 </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15" name="Rectangle 14">
            <a:extLst>
              <a:ext uri="{FF2B5EF4-FFF2-40B4-BE49-F238E27FC236}">
                <a16:creationId xmlns:a16="http://schemas.microsoft.com/office/drawing/2014/main" id="{A4A92545-1979-4152-A069-BBC8B3709F62}"/>
              </a:ext>
            </a:extLst>
          </p:cNvPr>
          <p:cNvSpPr/>
          <p:nvPr/>
        </p:nvSpPr>
        <p:spPr>
          <a:xfrm>
            <a:off x="281816" y="5776477"/>
            <a:ext cx="9836154" cy="830997"/>
          </a:xfrm>
          <a:prstGeom prst="rect">
            <a:avLst/>
          </a:prstGeom>
        </p:spPr>
        <p:txBody>
          <a:bodyPr wrap="none">
            <a:spAutoFit/>
          </a:bodyPr>
          <a:lstStyle/>
          <a:p>
            <a:r>
              <a:rPr lang="en-US" sz="2400" dirty="0">
                <a:solidFill>
                  <a:schemeClr val="accent3">
                    <a:lumMod val="75000"/>
                  </a:schemeClr>
                </a:solidFill>
              </a:rPr>
              <a:t># You’ll end up with a bunch of .tiff files in the data/processed/ directory</a:t>
            </a:r>
          </a:p>
          <a:p>
            <a:r>
              <a:rPr lang="en-US" sz="2400" dirty="0">
                <a:solidFill>
                  <a:schemeClr val="accent3">
                    <a:lumMod val="75000"/>
                  </a:schemeClr>
                </a:solidFill>
              </a:rPr>
              <a:t># Might take a while (&gt;60 minutes) if you have a lot of micrographs</a:t>
            </a:r>
          </a:p>
        </p:txBody>
      </p:sp>
      <p:sp>
        <p:nvSpPr>
          <p:cNvPr id="4" name="Rectangle 3">
            <a:extLst>
              <a:ext uri="{FF2B5EF4-FFF2-40B4-BE49-F238E27FC236}">
                <a16:creationId xmlns:a16="http://schemas.microsoft.com/office/drawing/2014/main" id="{830BF4E4-232C-4AEA-A03F-20A274E62663}"/>
              </a:ext>
            </a:extLst>
          </p:cNvPr>
          <p:cNvSpPr/>
          <p:nvPr/>
        </p:nvSpPr>
        <p:spPr>
          <a:xfrm>
            <a:off x="5519824" y="3981180"/>
            <a:ext cx="1715983" cy="338554"/>
          </a:xfrm>
          <a:prstGeom prst="rect">
            <a:avLst/>
          </a:prstGeom>
        </p:spPr>
        <p:txBody>
          <a:bodyPr wrap="none">
            <a:spAutoFit/>
          </a:bodyPr>
          <a:lstStyle/>
          <a:p>
            <a:r>
              <a:rPr lang="en-US" sz="1600" dirty="0">
                <a:solidFill>
                  <a:schemeClr val="accent4">
                    <a:lumMod val="75000"/>
                  </a:schemeClr>
                </a:solidFill>
              </a:rPr>
              <a:t>Raw micrographs</a:t>
            </a:r>
            <a:endParaRPr lang="en-US" sz="1600" dirty="0"/>
          </a:p>
        </p:txBody>
      </p:sp>
      <p:sp>
        <p:nvSpPr>
          <p:cNvPr id="5" name="Rectangle 4">
            <a:extLst>
              <a:ext uri="{FF2B5EF4-FFF2-40B4-BE49-F238E27FC236}">
                <a16:creationId xmlns:a16="http://schemas.microsoft.com/office/drawing/2014/main" id="{FB45DB5D-FCCF-496B-8B2C-51DBF14F4BBD}"/>
              </a:ext>
            </a:extLst>
          </p:cNvPr>
          <p:cNvSpPr/>
          <p:nvPr/>
        </p:nvSpPr>
        <p:spPr>
          <a:xfrm>
            <a:off x="10778321" y="4011797"/>
            <a:ext cx="489236" cy="338554"/>
          </a:xfrm>
          <a:prstGeom prst="rect">
            <a:avLst/>
          </a:prstGeom>
        </p:spPr>
        <p:txBody>
          <a:bodyPr wrap="none">
            <a:spAutoFit/>
          </a:bodyPr>
          <a:lstStyle/>
          <a:p>
            <a:r>
              <a:rPr lang="en-US" sz="1600" dirty="0">
                <a:solidFill>
                  <a:srgbClr val="7030A0"/>
                </a:solidFill>
              </a:rPr>
              <a:t>Bin</a:t>
            </a:r>
            <a:endParaRPr lang="en-US" sz="1600" dirty="0"/>
          </a:p>
        </p:txBody>
      </p:sp>
      <p:sp>
        <p:nvSpPr>
          <p:cNvPr id="7" name="Rectangle 6">
            <a:extLst>
              <a:ext uri="{FF2B5EF4-FFF2-40B4-BE49-F238E27FC236}">
                <a16:creationId xmlns:a16="http://schemas.microsoft.com/office/drawing/2014/main" id="{67C948AD-62BF-4233-8977-B60960B99186}"/>
              </a:ext>
            </a:extLst>
          </p:cNvPr>
          <p:cNvSpPr/>
          <p:nvPr/>
        </p:nvSpPr>
        <p:spPr>
          <a:xfrm>
            <a:off x="885734" y="5025152"/>
            <a:ext cx="966226" cy="584775"/>
          </a:xfrm>
          <a:prstGeom prst="rect">
            <a:avLst/>
          </a:prstGeom>
        </p:spPr>
        <p:txBody>
          <a:bodyPr wrap="none">
            <a:spAutoFit/>
          </a:bodyPr>
          <a:lstStyle/>
          <a:p>
            <a:pPr algn="ctr"/>
            <a:r>
              <a:rPr lang="en-US" sz="1600" dirty="0">
                <a:solidFill>
                  <a:srgbClr val="0070C0"/>
                </a:solidFill>
              </a:rPr>
              <a:t>Output</a:t>
            </a:r>
          </a:p>
          <a:p>
            <a:pPr algn="ctr"/>
            <a:r>
              <a:rPr lang="en-US" sz="1600" dirty="0">
                <a:solidFill>
                  <a:srgbClr val="0070C0"/>
                </a:solidFill>
              </a:rPr>
              <a:t>directory</a:t>
            </a:r>
            <a:endParaRPr lang="en-US" sz="1600" dirty="0"/>
          </a:p>
        </p:txBody>
      </p:sp>
      <p:sp>
        <p:nvSpPr>
          <p:cNvPr id="8" name="Rectangle 7">
            <a:extLst>
              <a:ext uri="{FF2B5EF4-FFF2-40B4-BE49-F238E27FC236}">
                <a16:creationId xmlns:a16="http://schemas.microsoft.com/office/drawing/2014/main" id="{BB8DFC85-8C08-494B-9CC0-51E53F15007B}"/>
              </a:ext>
            </a:extLst>
          </p:cNvPr>
          <p:cNvSpPr/>
          <p:nvPr/>
        </p:nvSpPr>
        <p:spPr>
          <a:xfrm>
            <a:off x="2782040" y="5034989"/>
            <a:ext cx="1010213" cy="338554"/>
          </a:xfrm>
          <a:prstGeom prst="rect">
            <a:avLst/>
          </a:prstGeom>
        </p:spPr>
        <p:txBody>
          <a:bodyPr wrap="none">
            <a:spAutoFit/>
          </a:bodyPr>
          <a:lstStyle/>
          <a:p>
            <a:r>
              <a:rPr lang="en-US" sz="1600" dirty="0">
                <a:solidFill>
                  <a:srgbClr val="9E7800"/>
                </a:solidFill>
              </a:rPr>
              <a:t>Processes</a:t>
            </a:r>
            <a:endParaRPr lang="en-US" sz="1600" dirty="0"/>
          </a:p>
        </p:txBody>
      </p:sp>
    </p:spTree>
    <p:extLst>
      <p:ext uri="{BB962C8B-B14F-4D97-AF65-F5344CB8AC3E}">
        <p14:creationId xmlns:p14="http://schemas.microsoft.com/office/powerpoint/2010/main" val="11692427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5">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15">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0" end="0"/>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 end="1"/>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Getting to a .star file</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647426"/>
          </a:xfrm>
          <a:prstGeom prst="rect">
            <a:avLst/>
          </a:prstGeom>
          <a:noFill/>
        </p:spPr>
        <p:txBody>
          <a:bodyPr wrap="square" rtlCol="0">
            <a:spAutoFit/>
          </a:bodyPr>
          <a:lstStyle/>
          <a:p>
            <a:r>
              <a:rPr lang="en-US" sz="2400" dirty="0">
                <a:solidFill>
                  <a:schemeClr val="accent3">
                    <a:lumMod val="75000"/>
                  </a:schemeClr>
                </a:solidFill>
              </a:rPr>
              <a:t># Currently, Topaz includes its particle score in the .star file under the _</a:t>
            </a:r>
            <a:r>
              <a:rPr lang="en-US" sz="2400" dirty="0" err="1">
                <a:solidFill>
                  <a:schemeClr val="accent3">
                    <a:lumMod val="75000"/>
                  </a:schemeClr>
                </a:solidFill>
              </a:rPr>
              <a:t>rlnParticleScore</a:t>
            </a:r>
            <a:r>
              <a:rPr lang="en-US" sz="2400" dirty="0">
                <a:solidFill>
                  <a:schemeClr val="accent3">
                    <a:lumMod val="75000"/>
                  </a:schemeClr>
                </a:solidFill>
              </a:rPr>
              <a:t> label, which will cause </a:t>
            </a:r>
            <a:r>
              <a:rPr lang="en-US" sz="2400" dirty="0" err="1">
                <a:solidFill>
                  <a:schemeClr val="accent3">
                    <a:lumMod val="75000"/>
                  </a:schemeClr>
                </a:solidFill>
              </a:rPr>
              <a:t>Relion</a:t>
            </a:r>
            <a:r>
              <a:rPr lang="en-US" sz="2400" dirty="0">
                <a:solidFill>
                  <a:schemeClr val="accent3">
                    <a:lumMod val="75000"/>
                  </a:schemeClr>
                </a:solidFill>
              </a:rPr>
              <a:t> to spit out an error when you go to extract. The easiest way around it is just to open the .star file and delete the label. Use your favorite text editor. </a:t>
            </a:r>
          </a:p>
          <a:p>
            <a:endParaRPr lang="en-US" sz="2400" dirty="0">
              <a:solidFill>
                <a:schemeClr val="accent3">
                  <a:lumMod val="60000"/>
                  <a:lumOff val="40000"/>
                </a:schemeClr>
              </a:solidFill>
            </a:endParaRPr>
          </a:p>
          <a:p>
            <a:r>
              <a:rPr lang="en-US" sz="2400" dirty="0">
                <a:solidFill>
                  <a:schemeClr val="tx2"/>
                </a:solidFill>
              </a:rPr>
              <a:t>$ more predicted_particles_0.star</a:t>
            </a:r>
          </a:p>
          <a:p>
            <a:r>
              <a:rPr lang="en-US" sz="1600" dirty="0">
                <a:solidFill>
                  <a:schemeClr val="tx2"/>
                </a:solidFill>
              </a:rPr>
              <a:t>	</a:t>
            </a:r>
            <a:r>
              <a:rPr lang="en-US" sz="1600" dirty="0" err="1">
                <a:solidFill>
                  <a:schemeClr val="tx2"/>
                </a:solidFill>
              </a:rPr>
              <a:t>data_images</a:t>
            </a:r>
            <a:endParaRPr lang="en-US" sz="1600" dirty="0">
              <a:solidFill>
                <a:schemeClr val="tx2"/>
              </a:solidFill>
            </a:endParaRPr>
          </a:p>
          <a:p>
            <a:r>
              <a:rPr lang="en-US" sz="1600" dirty="0">
                <a:solidFill>
                  <a:schemeClr val="tx2"/>
                </a:solidFill>
              </a:rPr>
              <a:t>	loop_</a:t>
            </a:r>
          </a:p>
          <a:p>
            <a:r>
              <a:rPr lang="en-US" sz="1600" dirty="0">
                <a:solidFill>
                  <a:schemeClr val="tx2"/>
                </a:solidFill>
              </a:rPr>
              <a:t>	 _</a:t>
            </a:r>
            <a:r>
              <a:rPr lang="en-US" sz="1600" dirty="0" err="1">
                <a:solidFill>
                  <a:schemeClr val="tx2"/>
                </a:solidFill>
              </a:rPr>
              <a:t>rlnMicrographName</a:t>
            </a:r>
            <a:r>
              <a:rPr lang="en-US" sz="1600" dirty="0">
                <a:solidFill>
                  <a:schemeClr val="tx2"/>
                </a:solidFill>
              </a:rPr>
              <a:t> #1</a:t>
            </a:r>
          </a:p>
          <a:p>
            <a:r>
              <a:rPr lang="en-US" sz="1600" dirty="0">
                <a:solidFill>
                  <a:schemeClr val="tx2"/>
                </a:solidFill>
              </a:rPr>
              <a:t>	_</a:t>
            </a:r>
            <a:r>
              <a:rPr lang="en-US" sz="1600" dirty="0" err="1">
                <a:solidFill>
                  <a:schemeClr val="tx2"/>
                </a:solidFill>
              </a:rPr>
              <a:t>rlnCoordinateX</a:t>
            </a:r>
            <a:r>
              <a:rPr lang="en-US" sz="1600" dirty="0">
                <a:solidFill>
                  <a:schemeClr val="tx2"/>
                </a:solidFill>
              </a:rPr>
              <a:t> #2</a:t>
            </a:r>
          </a:p>
          <a:p>
            <a:r>
              <a:rPr lang="en-US" sz="1600" dirty="0">
                <a:solidFill>
                  <a:schemeClr val="tx2"/>
                </a:solidFill>
              </a:rPr>
              <a:t>	_</a:t>
            </a:r>
            <a:r>
              <a:rPr lang="en-US" sz="1600" dirty="0" err="1">
                <a:solidFill>
                  <a:schemeClr val="tx2"/>
                </a:solidFill>
              </a:rPr>
              <a:t>rlnCoordinateY</a:t>
            </a:r>
            <a:r>
              <a:rPr lang="en-US" sz="1600" dirty="0">
                <a:solidFill>
                  <a:schemeClr val="tx2"/>
                </a:solidFill>
              </a:rPr>
              <a:t> #3</a:t>
            </a:r>
          </a:p>
          <a:p>
            <a:r>
              <a:rPr lang="en-US" sz="1600" dirty="0">
                <a:solidFill>
                  <a:schemeClr val="tx2"/>
                </a:solidFill>
              </a:rPr>
              <a:t>	_</a:t>
            </a:r>
            <a:r>
              <a:rPr lang="en-US" sz="1600" dirty="0" err="1">
                <a:solidFill>
                  <a:schemeClr val="tx2"/>
                </a:solidFill>
              </a:rPr>
              <a:t>rlnParticleScore</a:t>
            </a:r>
            <a:r>
              <a:rPr lang="en-US" sz="1600" dirty="0">
                <a:solidFill>
                  <a:schemeClr val="tx2"/>
                </a:solidFill>
              </a:rPr>
              <a:t> #4</a:t>
            </a:r>
          </a:p>
          <a:p>
            <a:r>
              <a:rPr lang="en-US" sz="1600" dirty="0">
                <a:solidFill>
                  <a:schemeClr val="tx2"/>
                </a:solidFill>
              </a:rPr>
              <a:t>	_</a:t>
            </a:r>
            <a:r>
              <a:rPr lang="en-US" sz="1600" dirty="0" err="1">
                <a:solidFill>
                  <a:schemeClr val="tx2"/>
                </a:solidFill>
              </a:rPr>
              <a:t>rlnVoltage</a:t>
            </a:r>
            <a:r>
              <a:rPr lang="en-US" sz="1600" dirty="0">
                <a:solidFill>
                  <a:schemeClr val="tx2"/>
                </a:solidFill>
              </a:rPr>
              <a:t> #5</a:t>
            </a:r>
          </a:p>
          <a:p>
            <a:r>
              <a:rPr lang="en-US" sz="1600" dirty="0">
                <a:solidFill>
                  <a:schemeClr val="tx2"/>
                </a:solidFill>
              </a:rPr>
              <a:t>	_</a:t>
            </a:r>
            <a:r>
              <a:rPr lang="en-US" sz="1600" dirty="0" err="1">
                <a:solidFill>
                  <a:schemeClr val="tx2"/>
                </a:solidFill>
              </a:rPr>
              <a:t>rlnSphericalAberration</a:t>
            </a:r>
            <a:r>
              <a:rPr lang="en-US" sz="1600" dirty="0">
                <a:solidFill>
                  <a:schemeClr val="tx2"/>
                </a:solidFill>
              </a:rPr>
              <a:t> #6</a:t>
            </a:r>
          </a:p>
          <a:p>
            <a:r>
              <a:rPr lang="en-US" sz="1600" dirty="0">
                <a:solidFill>
                  <a:schemeClr val="tx2"/>
                </a:solidFill>
              </a:rPr>
              <a:t>	_</a:t>
            </a:r>
            <a:r>
              <a:rPr lang="en-US" sz="1600" dirty="0" err="1">
                <a:solidFill>
                  <a:schemeClr val="tx2"/>
                </a:solidFill>
              </a:rPr>
              <a:t>rlnAmplitudeContrast</a:t>
            </a:r>
            <a:r>
              <a:rPr lang="en-US" sz="1600" dirty="0">
                <a:solidFill>
                  <a:schemeClr val="tx2"/>
                </a:solidFill>
              </a:rPr>
              <a:t> #7</a:t>
            </a:r>
          </a:p>
          <a:p>
            <a:r>
              <a:rPr lang="en-US" sz="1600" dirty="0">
                <a:solidFill>
                  <a:schemeClr val="tx2"/>
                </a:solidFill>
              </a:rPr>
              <a:t>	_</a:t>
            </a:r>
            <a:r>
              <a:rPr lang="en-US" sz="1600" dirty="0" err="1">
                <a:solidFill>
                  <a:schemeClr val="tx2"/>
                </a:solidFill>
              </a:rPr>
              <a:t>rlnDetectorPixelSize</a:t>
            </a:r>
            <a:r>
              <a:rPr lang="en-US" sz="1600" dirty="0">
                <a:solidFill>
                  <a:schemeClr val="tx2"/>
                </a:solidFill>
              </a:rPr>
              <a:t> #8</a:t>
            </a:r>
          </a:p>
          <a:p>
            <a:r>
              <a:rPr lang="en-US" sz="1600" dirty="0">
                <a:solidFill>
                  <a:schemeClr val="tx2"/>
                </a:solidFill>
              </a:rPr>
              <a:t>	_</a:t>
            </a:r>
            <a:r>
              <a:rPr lang="en-US" sz="1600" dirty="0" err="1">
                <a:solidFill>
                  <a:schemeClr val="tx2"/>
                </a:solidFill>
              </a:rPr>
              <a:t>rlnMagnification</a:t>
            </a:r>
            <a:r>
              <a:rPr lang="en-US" sz="1600" dirty="0">
                <a:solidFill>
                  <a:schemeClr val="tx2"/>
                </a:solidFill>
              </a:rPr>
              <a:t> #9</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3" name="Rectangle 2">
            <a:extLst>
              <a:ext uri="{FF2B5EF4-FFF2-40B4-BE49-F238E27FC236}">
                <a16:creationId xmlns:a16="http://schemas.microsoft.com/office/drawing/2014/main" id="{A7513B56-CE0C-4FB0-A549-6D72F4D38EC9}"/>
              </a:ext>
            </a:extLst>
          </p:cNvPr>
          <p:cNvSpPr/>
          <p:nvPr/>
        </p:nvSpPr>
        <p:spPr>
          <a:xfrm>
            <a:off x="617220" y="3620314"/>
            <a:ext cx="8651067" cy="2747952"/>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5" name="Straight Arrow Connector 4">
            <a:extLst>
              <a:ext uri="{FF2B5EF4-FFF2-40B4-BE49-F238E27FC236}">
                <a16:creationId xmlns:a16="http://schemas.microsoft.com/office/drawing/2014/main" id="{5635232C-564A-40AC-B57F-030C034659ED}"/>
              </a:ext>
            </a:extLst>
          </p:cNvPr>
          <p:cNvCxnSpPr>
            <a:cxnSpLocks/>
          </p:cNvCxnSpPr>
          <p:nvPr/>
        </p:nvCxnSpPr>
        <p:spPr>
          <a:xfrm flipH="1">
            <a:off x="2636520" y="4951964"/>
            <a:ext cx="994447" cy="0"/>
          </a:xfrm>
          <a:prstGeom prst="straightConnector1">
            <a:avLst/>
          </a:prstGeom>
          <a:ln>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7" name="Rectangle 6">
            <a:extLst>
              <a:ext uri="{FF2B5EF4-FFF2-40B4-BE49-F238E27FC236}">
                <a16:creationId xmlns:a16="http://schemas.microsoft.com/office/drawing/2014/main" id="{FD124D03-4420-4775-96BF-286D980D6F05}"/>
              </a:ext>
            </a:extLst>
          </p:cNvPr>
          <p:cNvSpPr/>
          <p:nvPr/>
        </p:nvSpPr>
        <p:spPr>
          <a:xfrm>
            <a:off x="807720" y="4842518"/>
            <a:ext cx="1828800" cy="20192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Rectangle 9">
            <a:extLst>
              <a:ext uri="{FF2B5EF4-FFF2-40B4-BE49-F238E27FC236}">
                <a16:creationId xmlns:a16="http://schemas.microsoft.com/office/drawing/2014/main" id="{474039A7-C1D4-441E-AB3B-2132DA3A372B}"/>
              </a:ext>
            </a:extLst>
          </p:cNvPr>
          <p:cNvSpPr/>
          <p:nvPr/>
        </p:nvSpPr>
        <p:spPr>
          <a:xfrm>
            <a:off x="3630967" y="4754374"/>
            <a:ext cx="1646605" cy="369332"/>
          </a:xfrm>
          <a:prstGeom prst="rect">
            <a:avLst/>
          </a:prstGeom>
        </p:spPr>
        <p:txBody>
          <a:bodyPr wrap="none">
            <a:spAutoFit/>
          </a:bodyPr>
          <a:lstStyle/>
          <a:p>
            <a:r>
              <a:rPr lang="en-US" dirty="0">
                <a:solidFill>
                  <a:schemeClr val="tx2"/>
                </a:solidFill>
              </a:rPr>
              <a:t>Delete this line</a:t>
            </a:r>
          </a:p>
        </p:txBody>
      </p:sp>
    </p:spTree>
    <p:extLst>
      <p:ext uri="{BB962C8B-B14F-4D97-AF65-F5344CB8AC3E}">
        <p14:creationId xmlns:p14="http://schemas.microsoft.com/office/powerpoint/2010/main" val="41592265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Done!</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524315"/>
          </a:xfrm>
          <a:prstGeom prst="rect">
            <a:avLst/>
          </a:prstGeom>
          <a:noFill/>
        </p:spPr>
        <p:txBody>
          <a:bodyPr wrap="square" rtlCol="0">
            <a:spAutoFit/>
          </a:bodyPr>
          <a:lstStyle/>
          <a:p>
            <a:r>
              <a:rPr lang="en-US" sz="2400" dirty="0">
                <a:solidFill>
                  <a:schemeClr val="accent3">
                    <a:lumMod val="75000"/>
                  </a:schemeClr>
                </a:solidFill>
              </a:rPr>
              <a:t># Now you’re ready to extract your particles in </a:t>
            </a:r>
            <a:r>
              <a:rPr lang="en-US" sz="2400" dirty="0" err="1">
                <a:solidFill>
                  <a:schemeClr val="accent3">
                    <a:lumMod val="75000"/>
                  </a:schemeClr>
                </a:solidFill>
              </a:rPr>
              <a:t>Relion</a:t>
            </a:r>
            <a:r>
              <a:rPr lang="en-US" sz="2400" dirty="0">
                <a:solidFill>
                  <a:schemeClr val="accent3">
                    <a:lumMod val="75000"/>
                  </a:schemeClr>
                </a:solidFill>
              </a:rPr>
              <a:t> and go on processing with your favorite program.</a:t>
            </a:r>
          </a:p>
          <a:p>
            <a:endParaRPr lang="en-US" sz="2400" dirty="0">
              <a:solidFill>
                <a:schemeClr val="accent3">
                  <a:lumMod val="75000"/>
                </a:schemeClr>
              </a:solidFill>
            </a:endParaRPr>
          </a:p>
          <a:p>
            <a:r>
              <a:rPr lang="en-US" sz="2400" dirty="0">
                <a:solidFill>
                  <a:schemeClr val="accent3">
                    <a:lumMod val="75000"/>
                  </a:schemeClr>
                </a:solidFill>
              </a:rPr>
              <a:t># Topaz also has some scripts for converting to and from .box files, but I haven’t used it yet so can’t speak to its usability. </a:t>
            </a:r>
          </a:p>
          <a:p>
            <a:endParaRPr lang="en-US" sz="2400" dirty="0">
              <a:solidFill>
                <a:schemeClr val="accent3">
                  <a:lumMod val="75000"/>
                </a:schemeClr>
              </a:solidFill>
            </a:endParaRPr>
          </a:p>
          <a:p>
            <a:r>
              <a:rPr lang="en-US" sz="2400" dirty="0">
                <a:solidFill>
                  <a:schemeClr val="accent3">
                    <a:lumMod val="75000"/>
                  </a:schemeClr>
                </a:solidFill>
              </a:rPr>
              <a:t># If you feel like you need more particles, go back to the star thresholding step and set –t to a lower number then re-extract. Hopefully one day that particle score can be used in other processing packages.</a:t>
            </a:r>
          </a:p>
          <a:p>
            <a:endParaRPr lang="en-US" sz="2400" dirty="0">
              <a:solidFill>
                <a:schemeClr val="accent3">
                  <a:lumMod val="75000"/>
                </a:schemeClr>
              </a:solidFill>
            </a:endParaRPr>
          </a:p>
          <a:p>
            <a:r>
              <a:rPr lang="en-US" sz="2400" dirty="0">
                <a:solidFill>
                  <a:schemeClr val="accent3">
                    <a:lumMod val="75000"/>
                  </a:schemeClr>
                </a:solidFill>
              </a:rPr>
              <a:t># Topaz should be integrated into </a:t>
            </a:r>
            <a:r>
              <a:rPr lang="en-US" sz="2400" dirty="0" err="1">
                <a:solidFill>
                  <a:schemeClr val="accent3">
                    <a:lumMod val="75000"/>
                  </a:schemeClr>
                </a:solidFill>
              </a:rPr>
              <a:t>Appion</a:t>
            </a:r>
            <a:r>
              <a:rPr lang="en-US" sz="2400" dirty="0">
                <a:solidFill>
                  <a:schemeClr val="accent3">
                    <a:lumMod val="75000"/>
                  </a:schemeClr>
                </a:solidFill>
              </a:rPr>
              <a:t> soon!</a:t>
            </a:r>
          </a:p>
          <a:p>
            <a:endParaRPr lang="en-US" sz="2400" dirty="0">
              <a:solidFill>
                <a:schemeClr val="accent3">
                  <a:lumMod val="60000"/>
                  <a:lumOff val="40000"/>
                </a:schemeClr>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Tree>
    <p:extLst>
      <p:ext uri="{BB962C8B-B14F-4D97-AF65-F5344CB8AC3E}">
        <p14:creationId xmlns:p14="http://schemas.microsoft.com/office/powerpoint/2010/main" val="65076769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Input files </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0762104" cy="3416320"/>
          </a:xfrm>
          <a:prstGeom prst="rect">
            <a:avLst/>
          </a:prstGeom>
          <a:noFill/>
        </p:spPr>
        <p:txBody>
          <a:bodyPr wrap="square" rtlCol="0">
            <a:spAutoFit/>
          </a:bodyPr>
          <a:lstStyle/>
          <a:p>
            <a:r>
              <a:rPr lang="en-US" sz="2400" dirty="0">
                <a:solidFill>
                  <a:schemeClr val="accent3">
                    <a:lumMod val="75000"/>
                  </a:schemeClr>
                </a:solidFill>
              </a:rPr>
              <a:t># First you need a .star file with the particle picks you want to train your neural network with. How many picks depends on the protein and the quality of the data. A nice, big particle in good ice might only need 100-200 picks. Something small might need 2,000. Make sure the picks are accurate! Put the .star file in your topaz directory.</a:t>
            </a:r>
          </a:p>
          <a:p>
            <a:endParaRPr lang="en-US" sz="2400" dirty="0">
              <a:solidFill>
                <a:schemeClr val="accent3">
                  <a:lumMod val="60000"/>
                  <a:lumOff val="40000"/>
                </a:schemeClr>
              </a:solidFill>
            </a:endParaRPr>
          </a:p>
          <a:p>
            <a:r>
              <a:rPr lang="en-US" sz="2400" dirty="0">
                <a:solidFill>
                  <a:schemeClr val="tx2"/>
                </a:solidFill>
              </a:rPr>
              <a:t>$ module load anaconda/2</a:t>
            </a:r>
          </a:p>
          <a:p>
            <a:r>
              <a:rPr lang="en-US" sz="2400" dirty="0">
                <a:solidFill>
                  <a:schemeClr val="tx2"/>
                </a:solidFill>
              </a:rPr>
              <a:t>$ python </a:t>
            </a:r>
            <a:r>
              <a:rPr lang="en-US" sz="2400" dirty="0">
                <a:solidFill>
                  <a:schemeClr val="tx1">
                    <a:lumMod val="85000"/>
                  </a:schemeClr>
                </a:solidFill>
              </a:rPr>
              <a:t>/home/mrapp/topaz_input_prep.py </a:t>
            </a:r>
            <a:r>
              <a:rPr lang="en-US" sz="2400" dirty="0">
                <a:solidFill>
                  <a:schemeClr val="accent4">
                    <a:lumMod val="75000"/>
                  </a:schemeClr>
                </a:solidFill>
              </a:rPr>
              <a:t>data/processed/*.tiff</a:t>
            </a:r>
            <a:r>
              <a:rPr lang="en-US" sz="2400" dirty="0">
                <a:solidFill>
                  <a:schemeClr val="tx2"/>
                </a:solidFill>
              </a:rPr>
              <a:t> </a:t>
            </a:r>
            <a:r>
              <a:rPr lang="en-US" sz="2400" dirty="0" err="1">
                <a:solidFill>
                  <a:srgbClr val="7030A0"/>
                </a:solidFill>
              </a:rPr>
              <a:t>particles.star</a:t>
            </a:r>
            <a:r>
              <a:rPr lang="en-US" sz="2400" dirty="0">
                <a:solidFill>
                  <a:schemeClr val="tx2"/>
                </a:solidFill>
              </a:rPr>
              <a:t> </a:t>
            </a:r>
            <a:r>
              <a:rPr lang="en-US" sz="2400" dirty="0">
                <a:solidFill>
                  <a:srgbClr val="0070C0"/>
                </a:solidFill>
              </a:rPr>
              <a:t>-oi all_images.txt </a:t>
            </a:r>
            <a:r>
              <a:rPr lang="en-US" sz="2400" dirty="0">
                <a:solidFill>
                  <a:srgbClr val="9E7800"/>
                </a:solidFill>
              </a:rPr>
              <a:t>-of all_filtered_images.txt </a:t>
            </a:r>
            <a:r>
              <a:rPr lang="en-US" sz="2400" dirty="0">
                <a:solidFill>
                  <a:srgbClr val="79D2E7"/>
                </a:solidFill>
              </a:rPr>
              <a:t>-</a:t>
            </a:r>
            <a:r>
              <a:rPr lang="en-US" sz="2400" dirty="0" err="1">
                <a:solidFill>
                  <a:srgbClr val="79D2E7"/>
                </a:solidFill>
              </a:rPr>
              <a:t>oc</a:t>
            </a:r>
            <a:r>
              <a:rPr lang="en-US" sz="2400" dirty="0">
                <a:solidFill>
                  <a:srgbClr val="79D2E7"/>
                </a:solidFill>
              </a:rPr>
              <a:t> all_coord.txt</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3" name="Rectangle 2">
            <a:extLst>
              <a:ext uri="{FF2B5EF4-FFF2-40B4-BE49-F238E27FC236}">
                <a16:creationId xmlns:a16="http://schemas.microsoft.com/office/drawing/2014/main" id="{0A10F2EF-A5D4-4910-943E-B8B5CA84B0C6}"/>
              </a:ext>
            </a:extLst>
          </p:cNvPr>
          <p:cNvSpPr/>
          <p:nvPr/>
        </p:nvSpPr>
        <p:spPr>
          <a:xfrm>
            <a:off x="305019" y="5627447"/>
            <a:ext cx="11656184" cy="830997"/>
          </a:xfrm>
          <a:prstGeom prst="rect">
            <a:avLst/>
          </a:prstGeom>
        </p:spPr>
        <p:txBody>
          <a:bodyPr wrap="square">
            <a:spAutoFit/>
          </a:bodyPr>
          <a:lstStyle/>
          <a:p>
            <a:r>
              <a:rPr lang="en-US" sz="2400" dirty="0">
                <a:solidFill>
                  <a:schemeClr val="accent3">
                    <a:lumMod val="75000"/>
                  </a:schemeClr>
                </a:solidFill>
              </a:rPr>
              <a:t># For the </a:t>
            </a:r>
            <a:r>
              <a:rPr lang="en-US" sz="2400" dirty="0" err="1">
                <a:solidFill>
                  <a:schemeClr val="accent3">
                    <a:lumMod val="75000"/>
                  </a:schemeClr>
                </a:solidFill>
              </a:rPr>
              <a:t>Appion</a:t>
            </a:r>
            <a:r>
              <a:rPr lang="en-US" sz="2400" dirty="0">
                <a:solidFill>
                  <a:schemeClr val="accent3">
                    <a:lumMod val="75000"/>
                  </a:schemeClr>
                </a:solidFill>
              </a:rPr>
              <a:t> </a:t>
            </a:r>
            <a:r>
              <a:rPr lang="en-US" sz="2400" dirty="0" err="1">
                <a:solidFill>
                  <a:schemeClr val="accent3">
                    <a:lumMod val="75000"/>
                  </a:schemeClr>
                </a:solidFill>
              </a:rPr>
              <a:t>devs</a:t>
            </a:r>
            <a:r>
              <a:rPr lang="en-US" sz="2400" dirty="0">
                <a:solidFill>
                  <a:schemeClr val="accent3">
                    <a:lumMod val="75000"/>
                  </a:schemeClr>
                </a:solidFill>
              </a:rPr>
              <a:t>, topaz_input_prep.py is just a merger of generate_image_list.py, filter_images.py, and star_to_coordinates.py from the Topaz </a:t>
            </a:r>
            <a:r>
              <a:rPr lang="en-US" sz="2400" dirty="0" err="1">
                <a:solidFill>
                  <a:schemeClr val="accent3">
                    <a:lumMod val="75000"/>
                  </a:schemeClr>
                </a:solidFill>
              </a:rPr>
              <a:t>github</a:t>
            </a:r>
            <a:r>
              <a:rPr lang="en-US" sz="2400" dirty="0">
                <a:solidFill>
                  <a:schemeClr val="accent3">
                    <a:lumMod val="75000"/>
                  </a:schemeClr>
                </a:solidFill>
              </a:rPr>
              <a:t>.</a:t>
            </a:r>
          </a:p>
        </p:txBody>
      </p:sp>
      <p:sp>
        <p:nvSpPr>
          <p:cNvPr id="4" name="Rectangle 3">
            <a:extLst>
              <a:ext uri="{FF2B5EF4-FFF2-40B4-BE49-F238E27FC236}">
                <a16:creationId xmlns:a16="http://schemas.microsoft.com/office/drawing/2014/main" id="{5E0723CA-13DD-4B05-9285-62A70410F72A}"/>
              </a:ext>
            </a:extLst>
          </p:cNvPr>
          <p:cNvSpPr/>
          <p:nvPr/>
        </p:nvSpPr>
        <p:spPr>
          <a:xfrm>
            <a:off x="4788993" y="4075331"/>
            <a:ext cx="2688236" cy="338554"/>
          </a:xfrm>
          <a:prstGeom prst="rect">
            <a:avLst/>
          </a:prstGeom>
        </p:spPr>
        <p:txBody>
          <a:bodyPr wrap="none">
            <a:spAutoFit/>
          </a:bodyPr>
          <a:lstStyle/>
          <a:p>
            <a:r>
              <a:rPr lang="en-US" sz="1600" dirty="0">
                <a:solidFill>
                  <a:schemeClr val="accent4">
                    <a:lumMod val="75000"/>
                  </a:schemeClr>
                </a:solidFill>
              </a:rPr>
              <a:t>Input processed micrographs</a:t>
            </a:r>
            <a:endParaRPr lang="en-US" sz="1600" dirty="0"/>
          </a:p>
        </p:txBody>
      </p:sp>
      <p:sp>
        <p:nvSpPr>
          <p:cNvPr id="5" name="Rectangle 4">
            <a:extLst>
              <a:ext uri="{FF2B5EF4-FFF2-40B4-BE49-F238E27FC236}">
                <a16:creationId xmlns:a16="http://schemas.microsoft.com/office/drawing/2014/main" id="{CDC9CF11-2CC3-4A11-954C-8EDDEF02C251}"/>
              </a:ext>
            </a:extLst>
          </p:cNvPr>
          <p:cNvSpPr/>
          <p:nvPr/>
        </p:nvSpPr>
        <p:spPr>
          <a:xfrm>
            <a:off x="9649573" y="3752165"/>
            <a:ext cx="822661" cy="584775"/>
          </a:xfrm>
          <a:prstGeom prst="rect">
            <a:avLst/>
          </a:prstGeom>
        </p:spPr>
        <p:txBody>
          <a:bodyPr wrap="none">
            <a:spAutoFit/>
          </a:bodyPr>
          <a:lstStyle/>
          <a:p>
            <a:pPr algn="ctr"/>
            <a:r>
              <a:rPr lang="en-US" sz="1600" dirty="0">
                <a:solidFill>
                  <a:srgbClr val="7030A0"/>
                </a:solidFill>
              </a:rPr>
              <a:t>Input</a:t>
            </a:r>
          </a:p>
          <a:p>
            <a:pPr algn="ctr"/>
            <a:r>
              <a:rPr lang="en-US" sz="1600" dirty="0">
                <a:solidFill>
                  <a:srgbClr val="7030A0"/>
                </a:solidFill>
              </a:rPr>
              <a:t>star file</a:t>
            </a:r>
            <a:endParaRPr lang="en-US" sz="1600" dirty="0"/>
          </a:p>
        </p:txBody>
      </p:sp>
      <p:sp>
        <p:nvSpPr>
          <p:cNvPr id="7" name="Rectangle 6">
            <a:extLst>
              <a:ext uri="{FF2B5EF4-FFF2-40B4-BE49-F238E27FC236}">
                <a16:creationId xmlns:a16="http://schemas.microsoft.com/office/drawing/2014/main" id="{E3B491B0-DD67-4B56-BFE7-B7F31CFD5285}"/>
              </a:ext>
            </a:extLst>
          </p:cNvPr>
          <p:cNvSpPr/>
          <p:nvPr/>
        </p:nvSpPr>
        <p:spPr>
          <a:xfrm>
            <a:off x="675975" y="4981116"/>
            <a:ext cx="1593193" cy="584775"/>
          </a:xfrm>
          <a:prstGeom prst="rect">
            <a:avLst/>
          </a:prstGeom>
        </p:spPr>
        <p:txBody>
          <a:bodyPr wrap="none">
            <a:spAutoFit/>
          </a:bodyPr>
          <a:lstStyle/>
          <a:p>
            <a:pPr algn="ctr"/>
            <a:r>
              <a:rPr lang="en-US" sz="1600" dirty="0">
                <a:solidFill>
                  <a:srgbClr val="0070C0"/>
                </a:solidFill>
              </a:rPr>
              <a:t>Name of output</a:t>
            </a:r>
          </a:p>
          <a:p>
            <a:pPr algn="ctr"/>
            <a:r>
              <a:rPr lang="en-US" sz="1600" dirty="0">
                <a:solidFill>
                  <a:srgbClr val="0070C0"/>
                </a:solidFill>
              </a:rPr>
              <a:t>image list</a:t>
            </a:r>
            <a:endParaRPr lang="en-US" sz="1600" dirty="0"/>
          </a:p>
        </p:txBody>
      </p:sp>
      <p:sp>
        <p:nvSpPr>
          <p:cNvPr id="8" name="Rectangle 7">
            <a:extLst>
              <a:ext uri="{FF2B5EF4-FFF2-40B4-BE49-F238E27FC236}">
                <a16:creationId xmlns:a16="http://schemas.microsoft.com/office/drawing/2014/main" id="{63F8152C-6E7A-4CCE-9F27-740981D341A2}"/>
              </a:ext>
            </a:extLst>
          </p:cNvPr>
          <p:cNvSpPr/>
          <p:nvPr/>
        </p:nvSpPr>
        <p:spPr>
          <a:xfrm>
            <a:off x="3395675" y="4981116"/>
            <a:ext cx="1746312" cy="584775"/>
          </a:xfrm>
          <a:prstGeom prst="rect">
            <a:avLst/>
          </a:prstGeom>
        </p:spPr>
        <p:txBody>
          <a:bodyPr wrap="none">
            <a:spAutoFit/>
          </a:bodyPr>
          <a:lstStyle/>
          <a:p>
            <a:pPr algn="ctr"/>
            <a:r>
              <a:rPr lang="en-US" sz="1600" dirty="0">
                <a:solidFill>
                  <a:srgbClr val="9E7800"/>
                </a:solidFill>
              </a:rPr>
              <a:t>Name of output</a:t>
            </a:r>
          </a:p>
          <a:p>
            <a:pPr algn="ctr"/>
            <a:r>
              <a:rPr lang="en-US" sz="1600" dirty="0">
                <a:solidFill>
                  <a:srgbClr val="9E7800"/>
                </a:solidFill>
              </a:rPr>
              <a:t>Filtered image list</a:t>
            </a:r>
            <a:endParaRPr lang="en-US" sz="1600" dirty="0"/>
          </a:p>
        </p:txBody>
      </p:sp>
      <p:sp>
        <p:nvSpPr>
          <p:cNvPr id="10" name="Rectangle 9">
            <a:extLst>
              <a:ext uri="{FF2B5EF4-FFF2-40B4-BE49-F238E27FC236}">
                <a16:creationId xmlns:a16="http://schemas.microsoft.com/office/drawing/2014/main" id="{F815CB96-FF12-46ED-A822-9DC202F3289B}"/>
              </a:ext>
            </a:extLst>
          </p:cNvPr>
          <p:cNvSpPr/>
          <p:nvPr/>
        </p:nvSpPr>
        <p:spPr>
          <a:xfrm>
            <a:off x="6499760" y="4981116"/>
            <a:ext cx="1593193" cy="584775"/>
          </a:xfrm>
          <a:prstGeom prst="rect">
            <a:avLst/>
          </a:prstGeom>
        </p:spPr>
        <p:txBody>
          <a:bodyPr wrap="none">
            <a:spAutoFit/>
          </a:bodyPr>
          <a:lstStyle/>
          <a:p>
            <a:pPr algn="ctr"/>
            <a:r>
              <a:rPr lang="en-US" sz="1600" dirty="0">
                <a:solidFill>
                  <a:srgbClr val="79D2E7"/>
                </a:solidFill>
              </a:rPr>
              <a:t>Name of output</a:t>
            </a:r>
          </a:p>
          <a:p>
            <a:pPr algn="ctr"/>
            <a:r>
              <a:rPr lang="en-US" sz="1600" dirty="0">
                <a:solidFill>
                  <a:srgbClr val="79D2E7"/>
                </a:solidFill>
              </a:rPr>
              <a:t>coordinate list</a:t>
            </a:r>
            <a:endParaRPr lang="en-US" sz="1600" dirty="0"/>
          </a:p>
        </p:txBody>
      </p:sp>
    </p:spTree>
    <p:extLst>
      <p:ext uri="{BB962C8B-B14F-4D97-AF65-F5344CB8AC3E}">
        <p14:creationId xmlns:p14="http://schemas.microsoft.com/office/powerpoint/2010/main" val="2984940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Input files </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656184" cy="2308324"/>
          </a:xfrm>
          <a:prstGeom prst="rect">
            <a:avLst/>
          </a:prstGeom>
          <a:noFill/>
        </p:spPr>
        <p:txBody>
          <a:bodyPr wrap="square" rtlCol="0">
            <a:spAutoFit/>
          </a:bodyPr>
          <a:lstStyle/>
          <a:p>
            <a:r>
              <a:rPr lang="en-US" sz="2400" dirty="0">
                <a:solidFill>
                  <a:schemeClr val="accent3">
                    <a:lumMod val="75000"/>
                  </a:schemeClr>
                </a:solidFill>
              </a:rPr>
              <a:t># Now you have to scale the coordinates down to match the preprocessing step.</a:t>
            </a:r>
          </a:p>
          <a:p>
            <a:r>
              <a:rPr lang="en-US" sz="2400" dirty="0">
                <a:solidFill>
                  <a:schemeClr val="accent3">
                    <a:lumMod val="75000"/>
                  </a:schemeClr>
                </a:solidFill>
              </a:rPr>
              <a:t># The scale is 1 over whatever you entered for preprocessing. So binning by 4 will be 0.25</a:t>
            </a:r>
          </a:p>
          <a:p>
            <a:endParaRPr lang="en-US" sz="2400" dirty="0">
              <a:solidFill>
                <a:schemeClr val="accent3">
                  <a:lumMod val="75000"/>
                </a:schemeClr>
              </a:solidFill>
            </a:endParaRPr>
          </a:p>
          <a:p>
            <a:endParaRPr lang="en-US" sz="2400" dirty="0">
              <a:solidFill>
                <a:schemeClr val="accent3">
                  <a:lumMod val="60000"/>
                  <a:lumOff val="40000"/>
                </a:schemeClr>
              </a:solidFill>
            </a:endParaRPr>
          </a:p>
          <a:p>
            <a:r>
              <a:rPr lang="en-US" sz="2400" dirty="0">
                <a:solidFill>
                  <a:schemeClr val="tx2"/>
                </a:solidFill>
              </a:rPr>
              <a:t>$ topaz </a:t>
            </a:r>
            <a:r>
              <a:rPr lang="en-US" sz="2400" dirty="0" err="1">
                <a:solidFill>
                  <a:schemeClr val="tx2"/>
                </a:solidFill>
              </a:rPr>
              <a:t>scale_coordinates</a:t>
            </a:r>
            <a:r>
              <a:rPr lang="en-US" sz="2400" dirty="0">
                <a:solidFill>
                  <a:schemeClr val="tx2"/>
                </a:solidFill>
              </a:rPr>
              <a:t> </a:t>
            </a:r>
            <a:r>
              <a:rPr lang="en-US" sz="2400" dirty="0">
                <a:solidFill>
                  <a:srgbClr val="687941"/>
                </a:solidFill>
              </a:rPr>
              <a:t>all_coord.txt</a:t>
            </a:r>
            <a:r>
              <a:rPr lang="en-US" sz="2400" dirty="0">
                <a:solidFill>
                  <a:schemeClr val="tx2"/>
                </a:solidFill>
              </a:rPr>
              <a:t> </a:t>
            </a:r>
            <a:r>
              <a:rPr lang="en-US" sz="2400" dirty="0">
                <a:solidFill>
                  <a:srgbClr val="7030A0"/>
                </a:solidFill>
              </a:rPr>
              <a:t>-s 0.25</a:t>
            </a:r>
            <a:r>
              <a:rPr lang="en-US" sz="2400" dirty="0">
                <a:solidFill>
                  <a:schemeClr val="tx2"/>
                </a:solidFill>
              </a:rPr>
              <a:t> </a:t>
            </a:r>
            <a:r>
              <a:rPr lang="en-US" sz="2400" dirty="0">
                <a:solidFill>
                  <a:srgbClr val="0070C0"/>
                </a:solidFill>
              </a:rPr>
              <a:t>-o all_scaled_coord.txt </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7" name="Rectangle 6">
            <a:extLst>
              <a:ext uri="{FF2B5EF4-FFF2-40B4-BE49-F238E27FC236}">
                <a16:creationId xmlns:a16="http://schemas.microsoft.com/office/drawing/2014/main" id="{E96B8406-23B8-4A92-AF1B-867C61E60A1A}"/>
              </a:ext>
            </a:extLst>
          </p:cNvPr>
          <p:cNvSpPr/>
          <p:nvPr/>
        </p:nvSpPr>
        <p:spPr>
          <a:xfrm>
            <a:off x="3752673" y="3242211"/>
            <a:ext cx="1715534" cy="338554"/>
          </a:xfrm>
          <a:prstGeom prst="rect">
            <a:avLst/>
          </a:prstGeom>
        </p:spPr>
        <p:txBody>
          <a:bodyPr wrap="none">
            <a:spAutoFit/>
          </a:bodyPr>
          <a:lstStyle/>
          <a:p>
            <a:r>
              <a:rPr lang="en-US" sz="1600" dirty="0">
                <a:solidFill>
                  <a:schemeClr val="accent4">
                    <a:lumMod val="75000"/>
                  </a:schemeClr>
                </a:solidFill>
              </a:rPr>
              <a:t>Input coordinates</a:t>
            </a:r>
            <a:endParaRPr lang="en-US" sz="1600" dirty="0"/>
          </a:p>
        </p:txBody>
      </p:sp>
      <p:sp>
        <p:nvSpPr>
          <p:cNvPr id="8" name="Rectangle 7">
            <a:extLst>
              <a:ext uri="{FF2B5EF4-FFF2-40B4-BE49-F238E27FC236}">
                <a16:creationId xmlns:a16="http://schemas.microsoft.com/office/drawing/2014/main" id="{A703A1EB-C962-4250-94AA-417F66C60C23}"/>
              </a:ext>
            </a:extLst>
          </p:cNvPr>
          <p:cNvSpPr/>
          <p:nvPr/>
        </p:nvSpPr>
        <p:spPr>
          <a:xfrm>
            <a:off x="5635503" y="3005296"/>
            <a:ext cx="641521" cy="584775"/>
          </a:xfrm>
          <a:prstGeom prst="rect">
            <a:avLst/>
          </a:prstGeom>
        </p:spPr>
        <p:txBody>
          <a:bodyPr wrap="none">
            <a:spAutoFit/>
          </a:bodyPr>
          <a:lstStyle/>
          <a:p>
            <a:pPr algn="ctr"/>
            <a:r>
              <a:rPr lang="en-US" sz="1600" dirty="0">
                <a:solidFill>
                  <a:srgbClr val="7030A0"/>
                </a:solidFill>
              </a:rPr>
              <a:t>Scale</a:t>
            </a:r>
          </a:p>
          <a:p>
            <a:pPr algn="ctr"/>
            <a:r>
              <a:rPr lang="en-US" sz="1600" dirty="0">
                <a:solidFill>
                  <a:srgbClr val="7030A0"/>
                </a:solidFill>
              </a:rPr>
              <a:t>(&lt;0)</a:t>
            </a:r>
            <a:endParaRPr lang="en-US" sz="1600" dirty="0"/>
          </a:p>
        </p:txBody>
      </p:sp>
      <p:sp>
        <p:nvSpPr>
          <p:cNvPr id="10" name="Rectangle 9">
            <a:extLst>
              <a:ext uri="{FF2B5EF4-FFF2-40B4-BE49-F238E27FC236}">
                <a16:creationId xmlns:a16="http://schemas.microsoft.com/office/drawing/2014/main" id="{2D92F97C-FFA0-49F2-A78B-E48025285C8E}"/>
              </a:ext>
            </a:extLst>
          </p:cNvPr>
          <p:cNvSpPr/>
          <p:nvPr/>
        </p:nvSpPr>
        <p:spPr>
          <a:xfrm>
            <a:off x="7105040" y="3015456"/>
            <a:ext cx="2002471" cy="584775"/>
          </a:xfrm>
          <a:prstGeom prst="rect">
            <a:avLst/>
          </a:prstGeom>
        </p:spPr>
        <p:txBody>
          <a:bodyPr wrap="none">
            <a:spAutoFit/>
          </a:bodyPr>
          <a:lstStyle/>
          <a:p>
            <a:pPr algn="ctr"/>
            <a:r>
              <a:rPr lang="en-US" sz="1600" dirty="0">
                <a:solidFill>
                  <a:srgbClr val="0070C0"/>
                </a:solidFill>
              </a:rPr>
              <a:t>Name of output</a:t>
            </a:r>
          </a:p>
          <a:p>
            <a:pPr algn="ctr"/>
            <a:r>
              <a:rPr lang="en-US" sz="1600" dirty="0">
                <a:solidFill>
                  <a:srgbClr val="0070C0"/>
                </a:solidFill>
              </a:rPr>
              <a:t>scaled coordinate list</a:t>
            </a:r>
            <a:endParaRPr lang="en-US" sz="1600" dirty="0"/>
          </a:p>
        </p:txBody>
      </p:sp>
    </p:spTree>
    <p:extLst>
      <p:ext uri="{BB962C8B-B14F-4D97-AF65-F5344CB8AC3E}">
        <p14:creationId xmlns:p14="http://schemas.microsoft.com/office/powerpoint/2010/main" val="385476449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Input files </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893647"/>
          </a:xfrm>
          <a:prstGeom prst="rect">
            <a:avLst/>
          </a:prstGeom>
          <a:noFill/>
        </p:spPr>
        <p:txBody>
          <a:bodyPr wrap="square" rtlCol="0">
            <a:spAutoFit/>
          </a:bodyPr>
          <a:lstStyle/>
          <a:p>
            <a:r>
              <a:rPr lang="en-US" sz="2400" dirty="0">
                <a:solidFill>
                  <a:schemeClr val="accent3">
                    <a:lumMod val="75000"/>
                  </a:schemeClr>
                </a:solidFill>
              </a:rPr>
              <a:t># The input files are now split in two – a list of particles for training and a list for testing</a:t>
            </a:r>
          </a:p>
          <a:p>
            <a:r>
              <a:rPr lang="en-US" sz="2400" dirty="0">
                <a:solidFill>
                  <a:schemeClr val="accent3">
                    <a:lumMod val="75000"/>
                  </a:schemeClr>
                </a:solidFill>
              </a:rPr>
              <a:t># Use around 2/3 of your micrographs (assuming a pretty even number of picks in each) for training and 1/3 of them for testing. Below, I assume 30 micrographs, so 10 for testing.</a:t>
            </a:r>
          </a:p>
          <a:p>
            <a:endParaRPr lang="en-US" sz="2400" dirty="0">
              <a:solidFill>
                <a:schemeClr val="accent3">
                  <a:lumMod val="60000"/>
                  <a:lumOff val="40000"/>
                </a:schemeClr>
              </a:solidFill>
            </a:endParaRPr>
          </a:p>
          <a:p>
            <a:endParaRPr lang="en-US" sz="2400" dirty="0">
              <a:solidFill>
                <a:schemeClr val="tx2"/>
              </a:solidFill>
            </a:endParaRPr>
          </a:p>
          <a:p>
            <a:endParaRPr lang="en-US" sz="2400" dirty="0">
              <a:solidFill>
                <a:schemeClr val="tx2"/>
              </a:solidFill>
            </a:endParaRPr>
          </a:p>
          <a:p>
            <a:endParaRPr lang="en-US" sz="2400" dirty="0">
              <a:solidFill>
                <a:schemeClr val="tx2"/>
              </a:solidFill>
            </a:endParaRPr>
          </a:p>
          <a:p>
            <a:endParaRPr lang="en-US" sz="2400" dirty="0">
              <a:solidFill>
                <a:schemeClr val="tx2"/>
              </a:solidFill>
            </a:endParaRPr>
          </a:p>
          <a:p>
            <a:endParaRPr lang="en-US" sz="2400" dirty="0">
              <a:solidFill>
                <a:schemeClr val="tx2"/>
              </a:solidFill>
            </a:endParaRPr>
          </a:p>
          <a:p>
            <a:endParaRPr lang="en-US" sz="2400" dirty="0">
              <a:solidFill>
                <a:schemeClr val="tx2"/>
              </a:solidFill>
            </a:endParaRPr>
          </a:p>
          <a:p>
            <a:r>
              <a:rPr lang="en-US" sz="2400" dirty="0">
                <a:solidFill>
                  <a:schemeClr val="accent3">
                    <a:lumMod val="75000"/>
                  </a:schemeClr>
                </a:solidFill>
              </a:rPr>
              <a:t># the following files will be generated…</a:t>
            </a:r>
          </a:p>
          <a:p>
            <a:r>
              <a:rPr lang="en-US" sz="2400" dirty="0">
                <a:solidFill>
                  <a:schemeClr val="accent3">
                    <a:lumMod val="75000"/>
                  </a:schemeClr>
                </a:solidFill>
              </a:rPr>
              <a:t>all_filtered_images_test.txt		all_filtered_images_train.txt</a:t>
            </a:r>
          </a:p>
          <a:p>
            <a:r>
              <a:rPr lang="en-US" sz="2400" dirty="0">
                <a:solidFill>
                  <a:schemeClr val="accent3">
                    <a:lumMod val="75000"/>
                  </a:schemeClr>
                </a:solidFill>
              </a:rPr>
              <a:t>all_scaled_coord_test.txt			all_scaled_coord_train.txt</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3" name="Rectangle 2">
            <a:extLst>
              <a:ext uri="{FF2B5EF4-FFF2-40B4-BE49-F238E27FC236}">
                <a16:creationId xmlns:a16="http://schemas.microsoft.com/office/drawing/2014/main" id="{9F2A77CF-743A-46B6-82B7-E840C7BC691B}"/>
              </a:ext>
            </a:extLst>
          </p:cNvPr>
          <p:cNvSpPr/>
          <p:nvPr/>
        </p:nvSpPr>
        <p:spPr>
          <a:xfrm>
            <a:off x="281816" y="3844497"/>
            <a:ext cx="10985741" cy="830997"/>
          </a:xfrm>
          <a:prstGeom prst="rect">
            <a:avLst/>
          </a:prstGeom>
        </p:spPr>
        <p:txBody>
          <a:bodyPr wrap="square">
            <a:spAutoFit/>
          </a:bodyPr>
          <a:lstStyle/>
          <a:p>
            <a:r>
              <a:rPr lang="en-US" sz="2400" dirty="0">
                <a:solidFill>
                  <a:schemeClr val="tx2"/>
                </a:solidFill>
              </a:rPr>
              <a:t>$ python /gpfs/sw/topaz/scripts/train_test_split.py </a:t>
            </a:r>
            <a:r>
              <a:rPr lang="en-US" sz="2400" dirty="0">
                <a:solidFill>
                  <a:srgbClr val="687941"/>
                </a:solidFill>
              </a:rPr>
              <a:t>--images all_filtered_images.txt </a:t>
            </a:r>
            <a:r>
              <a:rPr lang="en-US" sz="2400" dirty="0">
                <a:solidFill>
                  <a:srgbClr val="7030A0"/>
                </a:solidFill>
              </a:rPr>
              <a:t>--targets all_scaled_coord.txt</a:t>
            </a:r>
            <a:r>
              <a:rPr lang="en-US" sz="2400" dirty="0">
                <a:solidFill>
                  <a:schemeClr val="tx2"/>
                </a:solidFill>
              </a:rPr>
              <a:t> </a:t>
            </a:r>
            <a:r>
              <a:rPr lang="en-US" sz="2400" dirty="0">
                <a:solidFill>
                  <a:srgbClr val="0070C0"/>
                </a:solidFill>
              </a:rPr>
              <a:t>-n 10</a:t>
            </a:r>
          </a:p>
        </p:txBody>
      </p:sp>
      <p:sp>
        <p:nvSpPr>
          <p:cNvPr id="7" name="Rectangle 6">
            <a:extLst>
              <a:ext uri="{FF2B5EF4-FFF2-40B4-BE49-F238E27FC236}">
                <a16:creationId xmlns:a16="http://schemas.microsoft.com/office/drawing/2014/main" id="{24491DF7-CEBD-4534-B22B-11936D84E29B}"/>
              </a:ext>
            </a:extLst>
          </p:cNvPr>
          <p:cNvSpPr/>
          <p:nvPr/>
        </p:nvSpPr>
        <p:spPr>
          <a:xfrm>
            <a:off x="8090993" y="3597811"/>
            <a:ext cx="2207977" cy="338554"/>
          </a:xfrm>
          <a:prstGeom prst="rect">
            <a:avLst/>
          </a:prstGeom>
        </p:spPr>
        <p:txBody>
          <a:bodyPr wrap="none">
            <a:spAutoFit/>
          </a:bodyPr>
          <a:lstStyle/>
          <a:p>
            <a:r>
              <a:rPr lang="en-US" sz="1600" dirty="0">
                <a:solidFill>
                  <a:schemeClr val="accent4">
                    <a:lumMod val="75000"/>
                  </a:schemeClr>
                </a:solidFill>
              </a:rPr>
              <a:t>Input filtered image list</a:t>
            </a:r>
            <a:endParaRPr lang="en-US" sz="1600" dirty="0"/>
          </a:p>
        </p:txBody>
      </p:sp>
      <p:sp>
        <p:nvSpPr>
          <p:cNvPr id="8" name="Rectangle 7">
            <a:extLst>
              <a:ext uri="{FF2B5EF4-FFF2-40B4-BE49-F238E27FC236}">
                <a16:creationId xmlns:a16="http://schemas.microsoft.com/office/drawing/2014/main" id="{AA624580-6EBA-4F9B-A0EF-3BB4F2B34776}"/>
              </a:ext>
            </a:extLst>
          </p:cNvPr>
          <p:cNvSpPr/>
          <p:nvPr/>
        </p:nvSpPr>
        <p:spPr>
          <a:xfrm>
            <a:off x="913795" y="4675494"/>
            <a:ext cx="2959857" cy="338554"/>
          </a:xfrm>
          <a:prstGeom prst="rect">
            <a:avLst/>
          </a:prstGeom>
        </p:spPr>
        <p:txBody>
          <a:bodyPr wrap="square">
            <a:spAutoFit/>
          </a:bodyPr>
          <a:lstStyle/>
          <a:p>
            <a:pPr algn="ctr"/>
            <a:r>
              <a:rPr lang="en-US" sz="1600" dirty="0">
                <a:solidFill>
                  <a:srgbClr val="7030A0"/>
                </a:solidFill>
              </a:rPr>
              <a:t>Input scaled coordinates list</a:t>
            </a:r>
            <a:endParaRPr lang="en-US" sz="1600" dirty="0"/>
          </a:p>
        </p:txBody>
      </p:sp>
      <p:sp>
        <p:nvSpPr>
          <p:cNvPr id="10" name="Rectangle 9">
            <a:extLst>
              <a:ext uri="{FF2B5EF4-FFF2-40B4-BE49-F238E27FC236}">
                <a16:creationId xmlns:a16="http://schemas.microsoft.com/office/drawing/2014/main" id="{B6F666E3-C23E-4EAE-91FD-140204EFBD65}"/>
              </a:ext>
            </a:extLst>
          </p:cNvPr>
          <p:cNvSpPr/>
          <p:nvPr/>
        </p:nvSpPr>
        <p:spPr>
          <a:xfrm>
            <a:off x="3873652" y="4581006"/>
            <a:ext cx="1224822" cy="584775"/>
          </a:xfrm>
          <a:prstGeom prst="rect">
            <a:avLst/>
          </a:prstGeom>
        </p:spPr>
        <p:txBody>
          <a:bodyPr wrap="none">
            <a:spAutoFit/>
          </a:bodyPr>
          <a:lstStyle/>
          <a:p>
            <a:pPr algn="ctr"/>
            <a:r>
              <a:rPr lang="en-US" sz="1600" dirty="0">
                <a:solidFill>
                  <a:srgbClr val="0070C0"/>
                </a:solidFill>
              </a:rPr>
              <a:t># of images</a:t>
            </a:r>
          </a:p>
          <a:p>
            <a:pPr algn="ctr"/>
            <a:r>
              <a:rPr lang="en-US" sz="1600" dirty="0">
                <a:solidFill>
                  <a:srgbClr val="0070C0"/>
                </a:solidFill>
              </a:rPr>
              <a:t>for testing</a:t>
            </a:r>
            <a:endParaRPr lang="en-US" sz="1600" dirty="0"/>
          </a:p>
        </p:txBody>
      </p:sp>
    </p:spTree>
    <p:extLst>
      <p:ext uri="{BB962C8B-B14F-4D97-AF65-F5344CB8AC3E}">
        <p14:creationId xmlns:p14="http://schemas.microsoft.com/office/powerpoint/2010/main" val="191594532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9">
                                            <p:txEl>
                                              <p:pRg st="9" end="9"/>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9">
                                            <p:txEl>
                                              <p:pRg st="10" end="10"/>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9">
                                            <p:txEl>
                                              <p:pRg st="11" end="1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4524315"/>
          </a:xfrm>
          <a:prstGeom prst="rect">
            <a:avLst/>
          </a:prstGeom>
          <a:noFill/>
        </p:spPr>
        <p:txBody>
          <a:bodyPr wrap="square" rtlCol="0">
            <a:spAutoFit/>
          </a:bodyPr>
          <a:lstStyle/>
          <a:p>
            <a:r>
              <a:rPr lang="en-US" sz="2400" dirty="0">
                <a:solidFill>
                  <a:schemeClr val="accent3">
                    <a:lumMod val="75000"/>
                  </a:schemeClr>
                </a:solidFill>
              </a:rPr>
              <a:t># Now you’re ready to train!</a:t>
            </a:r>
          </a:p>
          <a:p>
            <a:r>
              <a:rPr lang="en-US" sz="2400" dirty="0">
                <a:solidFill>
                  <a:schemeClr val="accent3">
                    <a:lumMod val="75000"/>
                  </a:schemeClr>
                </a:solidFill>
              </a:rPr>
              <a:t># First, </a:t>
            </a:r>
            <a:r>
              <a:rPr lang="en-US" sz="2400" dirty="0" err="1">
                <a:solidFill>
                  <a:schemeClr val="accent3">
                    <a:lumMod val="75000"/>
                  </a:schemeClr>
                </a:solidFill>
              </a:rPr>
              <a:t>qsub</a:t>
            </a:r>
            <a:r>
              <a:rPr lang="en-US" sz="2400" dirty="0">
                <a:solidFill>
                  <a:schemeClr val="accent3">
                    <a:lumMod val="75000"/>
                  </a:schemeClr>
                </a:solidFill>
              </a:rPr>
              <a:t> into a GPU node. Topaz only ever uses 1, but having access to multiple will let you vary parameters and train multiple networks at the same time to see what works best. Make a directory to store your models. There are a lot of parameters to change in Topaz and it is definitely worth playing with them. Each time you change something, you’ll get a new model, so make a new directory each time, preferably naming it something that tells you what parameters you used. The name will make sense after the next few slides.</a:t>
            </a:r>
          </a:p>
          <a:p>
            <a:endParaRPr lang="en-US" sz="2400" dirty="0">
              <a:solidFill>
                <a:schemeClr val="tx2"/>
              </a:solidFill>
            </a:endParaRPr>
          </a:p>
          <a:p>
            <a:r>
              <a:rPr lang="en-US" sz="2400" dirty="0">
                <a:solidFill>
                  <a:schemeClr val="tx2"/>
                </a:solidFill>
              </a:rPr>
              <a:t>$ </a:t>
            </a:r>
            <a:r>
              <a:rPr lang="en-US" sz="2400" dirty="0" err="1">
                <a:solidFill>
                  <a:schemeClr val="tx2"/>
                </a:solidFill>
              </a:rPr>
              <a:t>qsub</a:t>
            </a:r>
            <a:r>
              <a:rPr lang="en-US" sz="2400" dirty="0">
                <a:solidFill>
                  <a:schemeClr val="tx2"/>
                </a:solidFill>
              </a:rPr>
              <a:t> -q gpu1 </a:t>
            </a:r>
          </a:p>
          <a:p>
            <a:r>
              <a:rPr lang="en-US" sz="2400" dirty="0">
                <a:solidFill>
                  <a:schemeClr val="tx2"/>
                </a:solidFill>
              </a:rPr>
              <a:t>$ cd /PATH/TO/topaz/</a:t>
            </a:r>
          </a:p>
          <a:p>
            <a:r>
              <a:rPr lang="en-US" sz="2400" dirty="0">
                <a:solidFill>
                  <a:schemeClr val="tx2"/>
                </a:solidFill>
              </a:rPr>
              <a:t>$ </a:t>
            </a:r>
            <a:r>
              <a:rPr lang="en-US" sz="2400" dirty="0" err="1">
                <a:solidFill>
                  <a:schemeClr val="tx2"/>
                </a:solidFill>
              </a:rPr>
              <a:t>mkdir</a:t>
            </a:r>
            <a:r>
              <a:rPr lang="en-US" sz="2400" dirty="0">
                <a:solidFill>
                  <a:schemeClr val="tx2"/>
                </a:solidFill>
              </a:rPr>
              <a:t> </a:t>
            </a:r>
            <a:r>
              <a:rPr lang="en-US" sz="2400" dirty="0" err="1">
                <a:solidFill>
                  <a:schemeClr val="tx2"/>
                </a:solidFill>
              </a:rPr>
              <a:t>saved_models</a:t>
            </a:r>
            <a:r>
              <a:rPr lang="en-US" sz="2400" dirty="0">
                <a:solidFill>
                  <a:schemeClr val="tx2"/>
                </a:solidFill>
              </a:rPr>
              <a:t>/radius3_pi035_conv63</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Tree>
    <p:extLst>
      <p:ext uri="{BB962C8B-B14F-4D97-AF65-F5344CB8AC3E}">
        <p14:creationId xmlns:p14="http://schemas.microsoft.com/office/powerpoint/2010/main" val="29304803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9">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1938992"/>
          </a:xfrm>
          <a:prstGeom prst="rect">
            <a:avLst/>
          </a:prstGeom>
          <a:noFill/>
        </p:spPr>
        <p:txBody>
          <a:bodyPr wrap="square" rtlCol="0">
            <a:spAutoFit/>
          </a:bodyPr>
          <a:lstStyle/>
          <a:p>
            <a:r>
              <a:rPr lang="en-US" sz="2400" dirty="0">
                <a:solidFill>
                  <a:schemeClr val="accent3">
                    <a:lumMod val="75000"/>
                  </a:schemeClr>
                </a:solidFill>
              </a:rPr>
              <a:t># First you need to point Topaz to your training and test .txt files (use scaled coordinate and filtered image lists)</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71B6C65C-C18E-45DD-ADE0-B6A707CC5A0D}"/>
              </a:ext>
            </a:extLst>
          </p:cNvPr>
          <p:cNvSpPr/>
          <p:nvPr/>
        </p:nvSpPr>
        <p:spPr>
          <a:xfrm>
            <a:off x="3437713" y="3269883"/>
            <a:ext cx="2345835" cy="338554"/>
          </a:xfrm>
          <a:prstGeom prst="rect">
            <a:avLst/>
          </a:prstGeom>
        </p:spPr>
        <p:txBody>
          <a:bodyPr wrap="none">
            <a:spAutoFit/>
          </a:bodyPr>
          <a:lstStyle/>
          <a:p>
            <a:r>
              <a:rPr lang="en-US" sz="1600" dirty="0">
                <a:solidFill>
                  <a:schemeClr val="accent4">
                    <a:lumMod val="75000"/>
                  </a:schemeClr>
                </a:solidFill>
              </a:rPr>
              <a:t>Input images for training</a:t>
            </a:r>
            <a:endParaRPr lang="en-US" sz="1600" dirty="0"/>
          </a:p>
        </p:txBody>
      </p:sp>
      <p:sp>
        <p:nvSpPr>
          <p:cNvPr id="7" name="Rectangle 6">
            <a:extLst>
              <a:ext uri="{FF2B5EF4-FFF2-40B4-BE49-F238E27FC236}">
                <a16:creationId xmlns:a16="http://schemas.microsoft.com/office/drawing/2014/main" id="{9BDEC135-DE39-404C-A34B-5074DC710FAD}"/>
              </a:ext>
            </a:extLst>
          </p:cNvPr>
          <p:cNvSpPr/>
          <p:nvPr/>
        </p:nvSpPr>
        <p:spPr>
          <a:xfrm>
            <a:off x="6971836" y="3269883"/>
            <a:ext cx="2959857" cy="338554"/>
          </a:xfrm>
          <a:prstGeom prst="rect">
            <a:avLst/>
          </a:prstGeom>
        </p:spPr>
        <p:txBody>
          <a:bodyPr wrap="square">
            <a:spAutoFit/>
          </a:bodyPr>
          <a:lstStyle/>
          <a:p>
            <a:pPr algn="ctr"/>
            <a:r>
              <a:rPr lang="en-US" sz="1600" dirty="0">
                <a:solidFill>
                  <a:srgbClr val="7030A0"/>
                </a:solidFill>
              </a:rPr>
              <a:t>Input images for testing</a:t>
            </a:r>
            <a:endParaRPr lang="en-US" sz="1600" dirty="0"/>
          </a:p>
        </p:txBody>
      </p:sp>
      <p:sp>
        <p:nvSpPr>
          <p:cNvPr id="8" name="Rectangle 7">
            <a:extLst>
              <a:ext uri="{FF2B5EF4-FFF2-40B4-BE49-F238E27FC236}">
                <a16:creationId xmlns:a16="http://schemas.microsoft.com/office/drawing/2014/main" id="{E6550AFF-8578-4B07-837A-DEA9B388CC19}"/>
              </a:ext>
            </a:extLst>
          </p:cNvPr>
          <p:cNvSpPr/>
          <p:nvPr/>
        </p:nvSpPr>
        <p:spPr>
          <a:xfrm>
            <a:off x="5001920" y="4308545"/>
            <a:ext cx="2959857" cy="338554"/>
          </a:xfrm>
          <a:prstGeom prst="rect">
            <a:avLst/>
          </a:prstGeom>
        </p:spPr>
        <p:txBody>
          <a:bodyPr wrap="square">
            <a:spAutoFit/>
          </a:bodyPr>
          <a:lstStyle/>
          <a:p>
            <a:pPr algn="ctr"/>
            <a:r>
              <a:rPr lang="en-US" sz="1600" dirty="0">
                <a:solidFill>
                  <a:srgbClr val="0070C0"/>
                </a:solidFill>
              </a:rPr>
              <a:t>Input coordinates for training</a:t>
            </a:r>
            <a:endParaRPr lang="en-US" sz="1600" dirty="0"/>
          </a:p>
        </p:txBody>
      </p:sp>
      <p:sp>
        <p:nvSpPr>
          <p:cNvPr id="10" name="Rectangle 9">
            <a:extLst>
              <a:ext uri="{FF2B5EF4-FFF2-40B4-BE49-F238E27FC236}">
                <a16:creationId xmlns:a16="http://schemas.microsoft.com/office/drawing/2014/main" id="{1649EE7C-133F-40F4-8275-4F4DDF2433ED}"/>
              </a:ext>
            </a:extLst>
          </p:cNvPr>
          <p:cNvSpPr/>
          <p:nvPr/>
        </p:nvSpPr>
        <p:spPr>
          <a:xfrm>
            <a:off x="603247" y="4647099"/>
            <a:ext cx="2637260" cy="338554"/>
          </a:xfrm>
          <a:prstGeom prst="rect">
            <a:avLst/>
          </a:prstGeom>
        </p:spPr>
        <p:txBody>
          <a:bodyPr wrap="none">
            <a:spAutoFit/>
          </a:bodyPr>
          <a:lstStyle/>
          <a:p>
            <a:pPr algn="ctr"/>
            <a:r>
              <a:rPr lang="en-US" sz="1600" dirty="0">
                <a:solidFill>
                  <a:srgbClr val="9E7800"/>
                </a:solidFill>
              </a:rPr>
              <a:t>Input coordinates for testing</a:t>
            </a:r>
            <a:endParaRPr lang="en-US" sz="1600" dirty="0"/>
          </a:p>
        </p:txBody>
      </p:sp>
      <p:sp>
        <p:nvSpPr>
          <p:cNvPr id="3" name="Rectangle 2">
            <a:extLst>
              <a:ext uri="{FF2B5EF4-FFF2-40B4-BE49-F238E27FC236}">
                <a16:creationId xmlns:a16="http://schemas.microsoft.com/office/drawing/2014/main" id="{DB016178-B1FA-4E41-8B15-64911D84BF32}"/>
              </a:ext>
            </a:extLst>
          </p:cNvPr>
          <p:cNvSpPr/>
          <p:nvPr/>
        </p:nvSpPr>
        <p:spPr>
          <a:xfrm>
            <a:off x="281816" y="3530600"/>
            <a:ext cx="10548744" cy="1200329"/>
          </a:xfrm>
          <a:prstGeom prst="rect">
            <a:avLst/>
          </a:prstGeom>
        </p:spPr>
        <p:txBody>
          <a:bodyPr wrap="square">
            <a:spAutoFit/>
          </a:bodyPr>
          <a:lstStyle/>
          <a:p>
            <a:r>
              <a:rPr lang="en-US" sz="2400" dirty="0">
                <a:solidFill>
                  <a:schemeClr val="tx2"/>
                </a:solidFill>
              </a:rPr>
              <a:t>$ topaz train </a:t>
            </a:r>
            <a:r>
              <a:rPr lang="en-US" sz="2400" dirty="0">
                <a:solidFill>
                  <a:srgbClr val="687941"/>
                </a:solidFill>
              </a:rPr>
              <a:t>--train-images all_filtered_images_train.txt </a:t>
            </a:r>
            <a:r>
              <a:rPr lang="en-US" sz="2400" dirty="0">
                <a:solidFill>
                  <a:srgbClr val="7030A0"/>
                </a:solidFill>
              </a:rPr>
              <a:t>--test-images all_filtered_images_test.txt</a:t>
            </a:r>
            <a:r>
              <a:rPr lang="en-US" sz="2400" dirty="0">
                <a:solidFill>
                  <a:schemeClr val="tx2"/>
                </a:solidFill>
              </a:rPr>
              <a:t> </a:t>
            </a:r>
            <a:r>
              <a:rPr lang="en-US" sz="2400" dirty="0">
                <a:solidFill>
                  <a:srgbClr val="0070C0"/>
                </a:solidFill>
              </a:rPr>
              <a:t>--train-targets all_scaled_coord_train.txt </a:t>
            </a:r>
            <a:r>
              <a:rPr lang="en-US" sz="2400" dirty="0">
                <a:solidFill>
                  <a:srgbClr val="9E7800"/>
                </a:solidFill>
              </a:rPr>
              <a:t>--test-targets all_scaled_coord_test.txt</a:t>
            </a:r>
          </a:p>
        </p:txBody>
      </p:sp>
    </p:spTree>
    <p:extLst>
      <p:ext uri="{BB962C8B-B14F-4D97-AF65-F5344CB8AC3E}">
        <p14:creationId xmlns:p14="http://schemas.microsoft.com/office/powerpoint/2010/main" val="30912414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046988"/>
          </a:xfrm>
          <a:prstGeom prst="rect">
            <a:avLst/>
          </a:prstGeom>
          <a:noFill/>
        </p:spPr>
        <p:txBody>
          <a:bodyPr wrap="square" rtlCol="0">
            <a:spAutoFit/>
          </a:bodyPr>
          <a:lstStyle/>
          <a:p>
            <a:r>
              <a:rPr lang="en-US" sz="2400" dirty="0">
                <a:solidFill>
                  <a:schemeClr val="accent3">
                    <a:lumMod val="75000"/>
                  </a:schemeClr>
                </a:solidFill>
              </a:rPr>
              <a:t># Then we specify the pi parameter. Pi is the expected fraction of positive pixels, so pixels that correspond to a protein. Somewhere around 0.03 to 0.05 works. </a:t>
            </a: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a:t>
            </a:r>
            <a:r>
              <a:rPr lang="en-US" sz="2400" dirty="0">
                <a:solidFill>
                  <a:srgbClr val="687941"/>
                </a:solidFill>
              </a:rPr>
              <a:t>--pi 0.035</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4157A191-7620-4F69-A380-2C927F7BDC68}"/>
              </a:ext>
            </a:extLst>
          </p:cNvPr>
          <p:cNvSpPr/>
          <p:nvPr/>
        </p:nvSpPr>
        <p:spPr>
          <a:xfrm>
            <a:off x="4494353" y="4717376"/>
            <a:ext cx="1401346" cy="584775"/>
          </a:xfrm>
          <a:prstGeom prst="rect">
            <a:avLst/>
          </a:prstGeom>
        </p:spPr>
        <p:txBody>
          <a:bodyPr wrap="none">
            <a:spAutoFit/>
          </a:bodyPr>
          <a:lstStyle/>
          <a:p>
            <a:pPr algn="ctr"/>
            <a:r>
              <a:rPr lang="en-US" sz="1600" dirty="0">
                <a:solidFill>
                  <a:schemeClr val="accent4">
                    <a:lumMod val="75000"/>
                  </a:schemeClr>
                </a:solidFill>
              </a:rPr>
              <a:t>Pi value</a:t>
            </a:r>
          </a:p>
          <a:p>
            <a:pPr algn="ctr"/>
            <a:r>
              <a:rPr lang="en-US" sz="1600" dirty="0">
                <a:solidFill>
                  <a:schemeClr val="accent4">
                    <a:lumMod val="75000"/>
                  </a:schemeClr>
                </a:solidFill>
              </a:rPr>
              <a:t>(~0.03 – 0.05)</a:t>
            </a:r>
            <a:endParaRPr lang="en-US" sz="1600" dirty="0"/>
          </a:p>
        </p:txBody>
      </p:sp>
    </p:spTree>
    <p:extLst>
      <p:ext uri="{BB962C8B-B14F-4D97-AF65-F5344CB8AC3E}">
        <p14:creationId xmlns:p14="http://schemas.microsoft.com/office/powerpoint/2010/main" val="216517453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BB1016F-B36C-4035-992F-37CD8F50DA68}"/>
              </a:ext>
            </a:extLst>
          </p:cNvPr>
          <p:cNvSpPr>
            <a:spLocks noGrp="1"/>
          </p:cNvSpPr>
          <p:nvPr>
            <p:ph type="title"/>
          </p:nvPr>
        </p:nvSpPr>
        <p:spPr>
          <a:xfrm>
            <a:off x="913795" y="216067"/>
            <a:ext cx="10353762" cy="970450"/>
          </a:xfrm>
        </p:spPr>
        <p:txBody>
          <a:bodyPr/>
          <a:lstStyle/>
          <a:p>
            <a:r>
              <a:rPr lang="en-US" dirty="0"/>
              <a:t>Using Topaz – Training</a:t>
            </a:r>
          </a:p>
        </p:txBody>
      </p:sp>
      <p:sp>
        <p:nvSpPr>
          <p:cNvPr id="9" name="TextBox 8">
            <a:extLst>
              <a:ext uri="{FF2B5EF4-FFF2-40B4-BE49-F238E27FC236}">
                <a16:creationId xmlns:a16="http://schemas.microsoft.com/office/drawing/2014/main" id="{AD053175-3DBB-4501-A317-11223B287F9F}"/>
              </a:ext>
            </a:extLst>
          </p:cNvPr>
          <p:cNvSpPr txBox="1"/>
          <p:nvPr/>
        </p:nvSpPr>
        <p:spPr>
          <a:xfrm>
            <a:off x="281816" y="1720840"/>
            <a:ext cx="11910184" cy="3046988"/>
          </a:xfrm>
          <a:prstGeom prst="rect">
            <a:avLst/>
          </a:prstGeom>
          <a:noFill/>
        </p:spPr>
        <p:txBody>
          <a:bodyPr wrap="square" rtlCol="0">
            <a:spAutoFit/>
          </a:bodyPr>
          <a:lstStyle/>
          <a:p>
            <a:r>
              <a:rPr lang="en-US" sz="2400" dirty="0">
                <a:solidFill>
                  <a:schemeClr val="accent3">
                    <a:lumMod val="75000"/>
                  </a:schemeClr>
                </a:solidFill>
              </a:rPr>
              <a:t># Then we set the radius. The radius parameter specifies “how many pixels around a labeled particle coordinate should be treated as positive.” It should always be less than the real radius. Tristan recommends somewhere between 3 and 4. I’ve gotten good results up to 15. Sometimes topaz will fail if the radius value is too high. Not sure why.</a:t>
            </a:r>
          </a:p>
          <a:p>
            <a:endParaRPr lang="en-US" sz="2400" dirty="0">
              <a:solidFill>
                <a:schemeClr val="accent3">
                  <a:lumMod val="60000"/>
                  <a:lumOff val="40000"/>
                </a:schemeClr>
              </a:solidFill>
            </a:endParaRPr>
          </a:p>
          <a:p>
            <a:r>
              <a:rPr lang="en-US" sz="2400" dirty="0">
                <a:solidFill>
                  <a:schemeClr val="tx2"/>
                </a:solidFill>
              </a:rPr>
              <a:t>$ topaz train --train-images all_filtered_images_train.txt </a:t>
            </a:r>
          </a:p>
          <a:p>
            <a:r>
              <a:rPr lang="en-US" sz="2400" dirty="0">
                <a:solidFill>
                  <a:schemeClr val="tx2"/>
                </a:solidFill>
              </a:rPr>
              <a:t>--test-images all_filtered_images_test.txt --train-targets all_scaled_coord_train.txt --test-targets all_scaled_coord_test.txt --pi 0.035 </a:t>
            </a:r>
            <a:r>
              <a:rPr lang="en-US" sz="2400" dirty="0">
                <a:solidFill>
                  <a:srgbClr val="7030A0"/>
                </a:solidFill>
              </a:rPr>
              <a:t>--radius 3</a:t>
            </a:r>
          </a:p>
        </p:txBody>
      </p:sp>
      <p:pic>
        <p:nvPicPr>
          <p:cNvPr id="6" name="Picture 5">
            <a:extLst>
              <a:ext uri="{FF2B5EF4-FFF2-40B4-BE49-F238E27FC236}">
                <a16:creationId xmlns:a16="http://schemas.microsoft.com/office/drawing/2014/main" id="{44778B48-38DB-418C-AF50-365C4C46CAEB}"/>
              </a:ext>
            </a:extLst>
          </p:cNvPr>
          <p:cNvPicPr>
            <a:picLocks noChangeAspect="1"/>
          </p:cNvPicPr>
          <p:nvPr/>
        </p:nvPicPr>
        <p:blipFill>
          <a:blip r:embed="rId2">
            <a:duotone>
              <a:schemeClr val="accent3">
                <a:shade val="45000"/>
                <a:satMod val="135000"/>
              </a:schemeClr>
              <a:prstClr val="white"/>
            </a:duotone>
          </a:blip>
          <a:stretch>
            <a:fillRect/>
          </a:stretch>
        </p:blipFill>
        <p:spPr>
          <a:xfrm>
            <a:off x="305019" y="343382"/>
            <a:ext cx="887171" cy="887171"/>
          </a:xfrm>
          <a:prstGeom prst="rect">
            <a:avLst/>
          </a:prstGeom>
        </p:spPr>
      </p:pic>
      <p:sp>
        <p:nvSpPr>
          <p:cNvPr id="5" name="Rectangle 4">
            <a:extLst>
              <a:ext uri="{FF2B5EF4-FFF2-40B4-BE49-F238E27FC236}">
                <a16:creationId xmlns:a16="http://schemas.microsoft.com/office/drawing/2014/main" id="{CC150618-DCAD-4045-ACB0-7956A9FE263E}"/>
              </a:ext>
            </a:extLst>
          </p:cNvPr>
          <p:cNvSpPr/>
          <p:nvPr/>
        </p:nvSpPr>
        <p:spPr>
          <a:xfrm>
            <a:off x="5010956" y="4673340"/>
            <a:ext cx="2959857" cy="584775"/>
          </a:xfrm>
          <a:prstGeom prst="rect">
            <a:avLst/>
          </a:prstGeom>
        </p:spPr>
        <p:txBody>
          <a:bodyPr wrap="square">
            <a:spAutoFit/>
          </a:bodyPr>
          <a:lstStyle/>
          <a:p>
            <a:pPr algn="ctr"/>
            <a:r>
              <a:rPr lang="en-US" sz="1600" dirty="0">
                <a:solidFill>
                  <a:srgbClr val="7030A0"/>
                </a:solidFill>
              </a:rPr>
              <a:t>Radius</a:t>
            </a:r>
          </a:p>
          <a:p>
            <a:pPr algn="ctr"/>
            <a:r>
              <a:rPr lang="en-US" sz="1600" dirty="0">
                <a:solidFill>
                  <a:srgbClr val="7030A0"/>
                </a:solidFill>
              </a:rPr>
              <a:t>(~3-15)</a:t>
            </a:r>
            <a:endParaRPr lang="en-US" sz="1600" dirty="0"/>
          </a:p>
        </p:txBody>
      </p:sp>
    </p:spTree>
    <p:extLst>
      <p:ext uri="{BB962C8B-B14F-4D97-AF65-F5344CB8AC3E}">
        <p14:creationId xmlns:p14="http://schemas.microsoft.com/office/powerpoint/2010/main" val="10539692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late">
  <a:themeElements>
    <a:clrScheme name="Slate">
      <a:dk1>
        <a:sysClr val="windowText" lastClr="000000"/>
      </a:dk1>
      <a:lt1>
        <a:sysClr val="window" lastClr="FFFFFF"/>
      </a:lt1>
      <a:dk2>
        <a:srgbClr val="212123"/>
      </a:dk2>
      <a:lt2>
        <a:srgbClr val="DADADA"/>
      </a:lt2>
      <a:accent1>
        <a:srgbClr val="3EC26C"/>
      </a:accent1>
      <a:accent2>
        <a:srgbClr val="B3D463"/>
      </a:accent2>
      <a:accent3>
        <a:srgbClr val="3BBC9D"/>
      </a:accent3>
      <a:accent4>
        <a:srgbClr val="97AF75"/>
      </a:accent4>
      <a:accent5>
        <a:srgbClr val="6BA841"/>
      </a:accent5>
      <a:accent6>
        <a:srgbClr val="79AE90"/>
      </a:accent6>
      <a:hlink>
        <a:srgbClr val="85E4A6"/>
      </a:hlink>
      <a:folHlink>
        <a:srgbClr val="BDF3D0"/>
      </a:folHlink>
    </a:clrScheme>
    <a:fontScheme name="Slate">
      <a:maj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alisto MT" panose="02040603050505030304"/>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Slate">
      <a:fillStyleLst>
        <a:solidFill>
          <a:schemeClr val="phClr"/>
        </a:solidFill>
        <a:gradFill rotWithShape="1">
          <a:gsLst>
            <a:gs pos="0">
              <a:schemeClr val="phClr">
                <a:tint val="60000"/>
                <a:lumMod val="110000"/>
              </a:schemeClr>
            </a:gs>
            <a:gs pos="100000">
              <a:schemeClr val="phClr">
                <a:tint val="88000"/>
              </a:schemeClr>
            </a:gs>
          </a:gsLst>
          <a:lin ang="5400000" scaled="0"/>
        </a:gradFill>
        <a:gradFill rotWithShape="1">
          <a:gsLst>
            <a:gs pos="0">
              <a:schemeClr val="phClr">
                <a:tint val="96000"/>
                <a:lumMod val="104000"/>
              </a:schemeClr>
            </a:gs>
            <a:gs pos="100000">
              <a:schemeClr val="phClr">
                <a:shade val="90000"/>
                <a:lumMod val="90000"/>
              </a:schemeClr>
            </a:gs>
          </a:gsLst>
          <a:lin ang="5400000" scaled="0"/>
        </a:gradFill>
      </a:fillStyleLst>
      <a:lnStyleLst>
        <a:ln w="9525" cap="rnd" cmpd="sng" algn="ctr">
          <a:solidFill>
            <a:schemeClr val="phClr">
              <a:shade val="90000"/>
            </a:schemeClr>
          </a:solidFill>
          <a:prstDash val="solid"/>
        </a:ln>
        <a:ln w="15875"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63500" dist="25400" dir="5400000" rotWithShape="0">
              <a:srgbClr val="000000">
                <a:alpha val="60000"/>
              </a:srgbClr>
            </a:outerShdw>
          </a:effectLst>
        </a:effectStyle>
        <a:effectStyle>
          <a:effectLst>
            <a:outerShdw blurRad="76200" dist="38100" dir="5400000" rotWithShape="0">
              <a:srgbClr val="000000">
                <a:alpha val="75000"/>
              </a:srgbClr>
            </a:outerShdw>
          </a:effectLst>
          <a:scene3d>
            <a:camera prst="orthographicFront">
              <a:rot lat="0" lon="0" rev="0"/>
            </a:camera>
            <a:lightRig rig="threePt" dir="t">
              <a:rot lat="0" lon="0" rev="1200000"/>
            </a:lightRig>
          </a:scene3d>
          <a:sp3d>
            <a:bevelT w="63500" h="25400" prst="hardEdge"/>
          </a:sp3d>
        </a:effectStyle>
      </a:effectStyleLst>
      <a:bgFillStyleLst>
        <a:solidFill>
          <a:schemeClr val="phClr"/>
        </a:solidFill>
        <a:solidFill>
          <a:schemeClr val="phClr"/>
        </a:solidFill>
        <a:blipFill rotWithShape="1">
          <a:blip xmlns:r="http://schemas.openxmlformats.org/officeDocument/2006/relationships" r:embed="rId1">
            <a:duotone>
              <a:schemeClr val="phClr">
                <a:shade val="80000"/>
                <a:lumMod val="80000"/>
              </a:schemeClr>
              <a:schemeClr val="phClr">
                <a:tint val="98000"/>
              </a:schemeClr>
            </a:duotone>
          </a:blip>
          <a:stretch/>
        </a:blipFill>
      </a:bgFillStyleLst>
    </a:fmtScheme>
  </a:themeElements>
  <a:objectDefaults/>
  <a:extraClrSchemeLst/>
  <a:extLst>
    <a:ext uri="{05A4C25C-085E-4340-85A3-A5531E510DB2}">
      <thm15:themeFamily xmlns:thm15="http://schemas.microsoft.com/office/thememl/2012/main" name="Slate" id="{C3F70B94-7CE9-428E-ADC1-3269CC2C3385}" vid="{43372978-11FE-4814-AC26-BC300187D8C7}"/>
    </a:ext>
  </a:extLst>
</a:theme>
</file>

<file path=docProps/app.xml><?xml version="1.0" encoding="utf-8"?>
<Properties xmlns="http://schemas.openxmlformats.org/officeDocument/2006/extended-properties" xmlns:vt="http://schemas.openxmlformats.org/officeDocument/2006/docPropsVTypes">
  <Template>TM04033929[[fn=Slate]]</Template>
  <TotalTime>19715</TotalTime>
  <Words>2375</Words>
  <Application>Microsoft Office PowerPoint</Application>
  <PresentationFormat>Widescreen</PresentationFormat>
  <Paragraphs>210</Paragraphs>
  <Slides>21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21</vt:i4>
      </vt:variant>
    </vt:vector>
  </HeadingPairs>
  <TitlesOfParts>
    <vt:vector size="24" baseType="lpstr">
      <vt:lpstr>Calisto MT</vt:lpstr>
      <vt:lpstr>Wingdings 2</vt:lpstr>
      <vt:lpstr>Slate</vt:lpstr>
      <vt:lpstr>Using Topaz – Set up</vt:lpstr>
      <vt:lpstr>Using Topaz – Preprocessing </vt:lpstr>
      <vt:lpstr>Using Topaz – Input files </vt:lpstr>
      <vt:lpstr>Using Topaz – Input files </vt:lpstr>
      <vt:lpstr>Using Topaz – Input files </vt:lpstr>
      <vt:lpstr>Using Topaz – Training</vt:lpstr>
      <vt:lpstr>Using Topaz – Training</vt:lpstr>
      <vt:lpstr>Using Topaz – Training</vt:lpstr>
      <vt:lpstr>Using Topaz – Training</vt:lpstr>
      <vt:lpstr>Using Topaz – Training</vt:lpstr>
      <vt:lpstr>Using Topaz – Training</vt:lpstr>
      <vt:lpstr>Using Topaz – Training</vt:lpstr>
      <vt:lpstr>Using Topaz – Training</vt:lpstr>
      <vt:lpstr>Using Topaz – Evaluating the model</vt:lpstr>
      <vt:lpstr>Using Topaz – Evaluating the model</vt:lpstr>
      <vt:lpstr>Using Topaz – Extracting particles</vt:lpstr>
      <vt:lpstr>Using Topaz – Scaling particles</vt:lpstr>
      <vt:lpstr>Using Topaz – Getting to a .star file</vt:lpstr>
      <vt:lpstr>Using Topaz – Getting to a .star file</vt:lpstr>
      <vt:lpstr>Using Topaz – Getting to a .star file</vt:lpstr>
      <vt:lpstr>Using Topaz – Done!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Structural studies of adhesion G protein-coupled receptors</dc:title>
  <dc:creator>Micah Rapp</dc:creator>
  <cp:lastModifiedBy>Micah Rapp</cp:lastModifiedBy>
  <cp:revision>235</cp:revision>
  <dcterms:created xsi:type="dcterms:W3CDTF">2017-10-26T12:37:09Z</dcterms:created>
  <dcterms:modified xsi:type="dcterms:W3CDTF">2019-02-15T17:29:51Z</dcterms:modified>
</cp:coreProperties>
</file>